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3" r:id="rId8"/>
    <p:sldId id="266" r:id="rId9"/>
    <p:sldId id="265" r:id="rId10"/>
    <p:sldId id="260" r:id="rId11"/>
    <p:sldId id="267" r:id="rId12"/>
    <p:sldId id="272" r:id="rId13"/>
    <p:sldId id="268" r:id="rId14"/>
    <p:sldId id="271" r:id="rId15"/>
    <p:sldId id="269" r:id="rId16"/>
    <p:sldId id="273" r:id="rId17"/>
    <p:sldId id="274" r:id="rId18"/>
    <p:sldId id="275" r:id="rId19"/>
    <p:sldId id="276" r:id="rId20"/>
    <p:sldId id="264" r:id="rId21"/>
    <p:sldId id="277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1EC5F0-DD53-4BFF-BA7D-F5B7C967F2A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7F82AC0-5A96-47D7-AC7C-DBE66AEBE5E3}">
      <dgm:prSet phldrT="[Text]" custT="1"/>
      <dgm:spPr>
        <a:solidFill>
          <a:srgbClr val="FF0000"/>
        </a:solidFill>
      </dgm:spPr>
      <dgm:t>
        <a:bodyPr/>
        <a:lstStyle/>
        <a:p>
          <a:pPr algn="l"/>
          <a:r>
            <a:rPr lang="en-US" sz="2400" dirty="0" smtClean="0"/>
            <a:t>Spending more time watching TV or playing video games</a:t>
          </a:r>
          <a:endParaRPr lang="en-US" sz="2400" dirty="0"/>
        </a:p>
      </dgm:t>
    </dgm:pt>
    <dgm:pt modelId="{F853B64C-640A-4EA9-872C-B93D2AD148C2}" type="parTrans" cxnId="{71EB6C78-94AE-4705-964B-48422F3CCBB1}">
      <dgm:prSet/>
      <dgm:spPr/>
      <dgm:t>
        <a:bodyPr/>
        <a:lstStyle/>
        <a:p>
          <a:pPr algn="l"/>
          <a:endParaRPr lang="en-US" sz="2400"/>
        </a:p>
      </dgm:t>
    </dgm:pt>
    <dgm:pt modelId="{5439E961-BD23-4550-A1AD-14EC95E60C8F}" type="sibTrans" cxnId="{71EB6C78-94AE-4705-964B-48422F3CCBB1}">
      <dgm:prSet/>
      <dgm:spPr/>
      <dgm:t>
        <a:bodyPr/>
        <a:lstStyle/>
        <a:p>
          <a:pPr algn="l"/>
          <a:endParaRPr lang="en-US" sz="2400"/>
        </a:p>
      </dgm:t>
    </dgm:pt>
    <dgm:pt modelId="{D487BAB6-FEB5-49E8-B293-2660419B3560}">
      <dgm:prSet phldrT="[Text]" custT="1"/>
      <dgm:spPr>
        <a:solidFill>
          <a:srgbClr val="0070C0"/>
        </a:solidFill>
      </dgm:spPr>
      <dgm:t>
        <a:bodyPr/>
        <a:lstStyle/>
        <a:p>
          <a:pPr algn="l"/>
          <a:r>
            <a:rPr lang="en-US" sz="2400" dirty="0" smtClean="0"/>
            <a:t>Participating in activities that use large muscle groups and that make you breathe harder</a:t>
          </a:r>
          <a:endParaRPr lang="en-US" sz="2400" dirty="0"/>
        </a:p>
      </dgm:t>
    </dgm:pt>
    <dgm:pt modelId="{3540B1F4-DDCF-454D-A1C2-09791ACFFDBF}" type="parTrans" cxnId="{B019397C-78FB-4465-B623-AC1F2F254DD7}">
      <dgm:prSet/>
      <dgm:spPr/>
      <dgm:t>
        <a:bodyPr/>
        <a:lstStyle/>
        <a:p>
          <a:pPr algn="l"/>
          <a:endParaRPr lang="en-US" sz="2400"/>
        </a:p>
      </dgm:t>
    </dgm:pt>
    <dgm:pt modelId="{02941B4F-86C2-4970-9F23-D7447CD0C2FA}" type="sibTrans" cxnId="{B019397C-78FB-4465-B623-AC1F2F254DD7}">
      <dgm:prSet/>
      <dgm:spPr/>
      <dgm:t>
        <a:bodyPr/>
        <a:lstStyle/>
        <a:p>
          <a:pPr algn="l"/>
          <a:endParaRPr lang="en-US" sz="2400"/>
        </a:p>
      </dgm:t>
    </dgm:pt>
    <dgm:pt modelId="{D77AFCF5-5A50-4923-AD2F-F453AC809300}">
      <dgm:prSet phldrT="[Text]" custT="1"/>
      <dgm:spPr>
        <a:solidFill>
          <a:srgbClr val="FF99FF"/>
        </a:solidFill>
      </dgm:spPr>
      <dgm:t>
        <a:bodyPr/>
        <a:lstStyle/>
        <a:p>
          <a:pPr algn="l"/>
          <a:r>
            <a:rPr lang="en-US" sz="2400" dirty="0" smtClean="0"/>
            <a:t>Participating in stretching and yoga	</a:t>
          </a:r>
          <a:endParaRPr lang="en-US" sz="2400" dirty="0"/>
        </a:p>
      </dgm:t>
    </dgm:pt>
    <dgm:pt modelId="{339E98AF-8F0B-4D4E-AC2C-3C24A7BB184D}" type="parTrans" cxnId="{B64DAE57-30FB-4C8E-B766-FBA62E5C800A}">
      <dgm:prSet/>
      <dgm:spPr/>
      <dgm:t>
        <a:bodyPr/>
        <a:lstStyle/>
        <a:p>
          <a:pPr algn="l"/>
          <a:endParaRPr lang="en-US" sz="2400"/>
        </a:p>
      </dgm:t>
    </dgm:pt>
    <dgm:pt modelId="{33F0A31C-DDC0-4417-AD48-7C536E96BDB8}" type="sibTrans" cxnId="{B64DAE57-30FB-4C8E-B766-FBA62E5C800A}">
      <dgm:prSet/>
      <dgm:spPr/>
      <dgm:t>
        <a:bodyPr/>
        <a:lstStyle/>
        <a:p>
          <a:pPr algn="l"/>
          <a:endParaRPr lang="en-US" sz="2400"/>
        </a:p>
      </dgm:t>
    </dgm:pt>
    <dgm:pt modelId="{75BCCD03-027A-4B50-BD4E-0417358DD3C1}">
      <dgm:prSet phldrT="[Text]" custT="1"/>
      <dgm:spPr>
        <a:solidFill>
          <a:srgbClr val="92D050"/>
        </a:solidFill>
      </dgm:spPr>
      <dgm:t>
        <a:bodyPr/>
        <a:lstStyle/>
        <a:p>
          <a:pPr algn="l"/>
          <a:r>
            <a:rPr lang="en-US" sz="2400" dirty="0" smtClean="0"/>
            <a:t>Participating in a weight lifting program</a:t>
          </a:r>
          <a:endParaRPr lang="en-US" sz="2400" dirty="0"/>
        </a:p>
      </dgm:t>
    </dgm:pt>
    <dgm:pt modelId="{936E435E-96FB-47E8-87B1-29124F79FA6C}" type="parTrans" cxnId="{C068F23B-B7BD-44C7-9C38-1375BD8FA1E0}">
      <dgm:prSet/>
      <dgm:spPr/>
      <dgm:t>
        <a:bodyPr/>
        <a:lstStyle/>
        <a:p>
          <a:pPr algn="l"/>
          <a:endParaRPr lang="en-US" sz="2400"/>
        </a:p>
      </dgm:t>
    </dgm:pt>
    <dgm:pt modelId="{BF5B3CD5-9885-40BF-A1F1-4573F663CBA0}" type="sibTrans" cxnId="{C068F23B-B7BD-44C7-9C38-1375BD8FA1E0}">
      <dgm:prSet/>
      <dgm:spPr/>
      <dgm:t>
        <a:bodyPr/>
        <a:lstStyle/>
        <a:p>
          <a:pPr algn="l"/>
          <a:endParaRPr lang="en-US" sz="2400"/>
        </a:p>
      </dgm:t>
    </dgm:pt>
    <dgm:pt modelId="{6E50732B-317E-4BE5-BB7B-38A2D4D84039}" type="pres">
      <dgm:prSet presAssocID="{251EC5F0-DD53-4BFF-BA7D-F5B7C967F2A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E8AF718-5182-488E-9B44-93DEABA24D46}" type="pres">
      <dgm:prSet presAssocID="{D7F82AC0-5A96-47D7-AC7C-DBE66AEBE5E3}" presName="parentLin" presStyleCnt="0"/>
      <dgm:spPr/>
    </dgm:pt>
    <dgm:pt modelId="{307FDA8A-2394-465F-9C10-0EA9EB990F4A}" type="pres">
      <dgm:prSet presAssocID="{D7F82AC0-5A96-47D7-AC7C-DBE66AEBE5E3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517629C2-E8A9-40D3-A953-3D343E02ED39}" type="pres">
      <dgm:prSet presAssocID="{D7F82AC0-5A96-47D7-AC7C-DBE66AEBE5E3}" presName="parentText" presStyleLbl="node1" presStyleIdx="0" presStyleCnt="4" custScaleX="153661" custScaleY="234692" custLinFactNeighborY="1476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790C3C-FBFC-4A7E-B61A-F6F92839213B}" type="pres">
      <dgm:prSet presAssocID="{D7F82AC0-5A96-47D7-AC7C-DBE66AEBE5E3}" presName="negativeSpace" presStyleCnt="0"/>
      <dgm:spPr/>
    </dgm:pt>
    <dgm:pt modelId="{A31B9368-DE4C-4EAE-8B01-E68B076AA18E}" type="pres">
      <dgm:prSet presAssocID="{D7F82AC0-5A96-47D7-AC7C-DBE66AEBE5E3}" presName="childText" presStyleLbl="conFgAcc1" presStyleIdx="0" presStyleCnt="4">
        <dgm:presLayoutVars>
          <dgm:bulletEnabled val="1"/>
        </dgm:presLayoutVars>
      </dgm:prSet>
      <dgm:spPr/>
    </dgm:pt>
    <dgm:pt modelId="{586CE103-727A-41E1-94A5-07A2978A937C}" type="pres">
      <dgm:prSet presAssocID="{5439E961-BD23-4550-A1AD-14EC95E60C8F}" presName="spaceBetweenRectangles" presStyleCnt="0"/>
      <dgm:spPr/>
    </dgm:pt>
    <dgm:pt modelId="{D04A0B95-F80C-4C60-9754-5B3CF4BFB7E5}" type="pres">
      <dgm:prSet presAssocID="{D487BAB6-FEB5-49E8-B293-2660419B3560}" presName="parentLin" presStyleCnt="0"/>
      <dgm:spPr/>
    </dgm:pt>
    <dgm:pt modelId="{25C0D078-708D-4F66-A097-3CBB13BB93CB}" type="pres">
      <dgm:prSet presAssocID="{D487BAB6-FEB5-49E8-B293-2660419B3560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DC8219AA-29D0-4BBC-A2B0-42209193F70F}" type="pres">
      <dgm:prSet presAssocID="{D487BAB6-FEB5-49E8-B293-2660419B3560}" presName="parentText" presStyleLbl="node1" presStyleIdx="1" presStyleCnt="4" custScaleX="157296" custScaleY="283220" custLinFactNeighborY="1130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2C24B4-BEC7-4A4D-A557-5EB79B49CDE1}" type="pres">
      <dgm:prSet presAssocID="{D487BAB6-FEB5-49E8-B293-2660419B3560}" presName="negativeSpace" presStyleCnt="0"/>
      <dgm:spPr/>
    </dgm:pt>
    <dgm:pt modelId="{544E34DC-5970-4224-9AB6-A34A1F447CD7}" type="pres">
      <dgm:prSet presAssocID="{D487BAB6-FEB5-49E8-B293-2660419B3560}" presName="childText" presStyleLbl="conFgAcc1" presStyleIdx="1" presStyleCnt="4">
        <dgm:presLayoutVars>
          <dgm:bulletEnabled val="1"/>
        </dgm:presLayoutVars>
      </dgm:prSet>
      <dgm:spPr/>
    </dgm:pt>
    <dgm:pt modelId="{8252956F-6F45-408C-8B40-6976FDF04F86}" type="pres">
      <dgm:prSet presAssocID="{02941B4F-86C2-4970-9F23-D7447CD0C2FA}" presName="spaceBetweenRectangles" presStyleCnt="0"/>
      <dgm:spPr/>
    </dgm:pt>
    <dgm:pt modelId="{121EB2A1-4AA5-44A1-A263-FEF56DA91CFA}" type="pres">
      <dgm:prSet presAssocID="{D77AFCF5-5A50-4923-AD2F-F453AC809300}" presName="parentLin" presStyleCnt="0"/>
      <dgm:spPr/>
    </dgm:pt>
    <dgm:pt modelId="{48D8F2A6-0197-44CA-BD19-B5D11769FA4D}" type="pres">
      <dgm:prSet presAssocID="{D77AFCF5-5A50-4923-AD2F-F453AC809300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C31827E4-0A47-4C56-AF56-E7D7707AE6EF}" type="pres">
      <dgm:prSet presAssocID="{D77AFCF5-5A50-4923-AD2F-F453AC809300}" presName="parentText" presStyleLbl="node1" presStyleIdx="2" presStyleCnt="4" custScaleX="150037" custScaleY="213611" custLinFactNeighborY="-291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5ECA10-35EA-43AB-8F13-EA2B14360703}" type="pres">
      <dgm:prSet presAssocID="{D77AFCF5-5A50-4923-AD2F-F453AC809300}" presName="negativeSpace" presStyleCnt="0"/>
      <dgm:spPr/>
    </dgm:pt>
    <dgm:pt modelId="{2055AC49-00D6-4ECA-BEDF-7C51EDDB3BBB}" type="pres">
      <dgm:prSet presAssocID="{D77AFCF5-5A50-4923-AD2F-F453AC809300}" presName="childText" presStyleLbl="conFgAcc1" presStyleIdx="2" presStyleCnt="4">
        <dgm:presLayoutVars>
          <dgm:bulletEnabled val="1"/>
        </dgm:presLayoutVars>
      </dgm:prSet>
      <dgm:spPr/>
    </dgm:pt>
    <dgm:pt modelId="{19A0FE02-DF81-4804-B063-153BC72F083F}" type="pres">
      <dgm:prSet presAssocID="{33F0A31C-DDC0-4417-AD48-7C536E96BDB8}" presName="spaceBetweenRectangles" presStyleCnt="0"/>
      <dgm:spPr/>
    </dgm:pt>
    <dgm:pt modelId="{2E21F72A-33F7-438E-A122-2A70C3C601DD}" type="pres">
      <dgm:prSet presAssocID="{75BCCD03-027A-4B50-BD4E-0417358DD3C1}" presName="parentLin" presStyleCnt="0"/>
      <dgm:spPr/>
    </dgm:pt>
    <dgm:pt modelId="{96B5F35B-8E1C-4BD1-8289-5A318B0B0918}" type="pres">
      <dgm:prSet presAssocID="{75BCCD03-027A-4B50-BD4E-0417358DD3C1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B101E229-CEEC-4E27-99F5-9C0754BA8733}" type="pres">
      <dgm:prSet presAssocID="{75BCCD03-027A-4B50-BD4E-0417358DD3C1}" presName="parentText" presStyleLbl="node1" presStyleIdx="3" presStyleCnt="4" custScaleX="150037" custScaleY="20203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5AFE8A-CC38-4666-984B-7F63C6A2B0EE}" type="pres">
      <dgm:prSet presAssocID="{75BCCD03-027A-4B50-BD4E-0417358DD3C1}" presName="negativeSpace" presStyleCnt="0"/>
      <dgm:spPr/>
    </dgm:pt>
    <dgm:pt modelId="{18EA9CB5-820B-49AB-9A85-CC70B7A58F9C}" type="pres">
      <dgm:prSet presAssocID="{75BCCD03-027A-4B50-BD4E-0417358DD3C1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A6150ACE-CADE-458E-B25D-DBE7167F62FB}" type="presOf" srcId="{D7F82AC0-5A96-47D7-AC7C-DBE66AEBE5E3}" destId="{307FDA8A-2394-465F-9C10-0EA9EB990F4A}" srcOrd="0" destOrd="0" presId="urn:microsoft.com/office/officeart/2005/8/layout/list1"/>
    <dgm:cxn modelId="{B019397C-78FB-4465-B623-AC1F2F254DD7}" srcId="{251EC5F0-DD53-4BFF-BA7D-F5B7C967F2AD}" destId="{D487BAB6-FEB5-49E8-B293-2660419B3560}" srcOrd="1" destOrd="0" parTransId="{3540B1F4-DDCF-454D-A1C2-09791ACFFDBF}" sibTransId="{02941B4F-86C2-4970-9F23-D7447CD0C2FA}"/>
    <dgm:cxn modelId="{C068F23B-B7BD-44C7-9C38-1375BD8FA1E0}" srcId="{251EC5F0-DD53-4BFF-BA7D-F5B7C967F2AD}" destId="{75BCCD03-027A-4B50-BD4E-0417358DD3C1}" srcOrd="3" destOrd="0" parTransId="{936E435E-96FB-47E8-87B1-29124F79FA6C}" sibTransId="{BF5B3CD5-9885-40BF-A1F1-4573F663CBA0}"/>
    <dgm:cxn modelId="{952A12B7-99CA-41C9-B0B1-EA8367A9D183}" type="presOf" srcId="{D7F82AC0-5A96-47D7-AC7C-DBE66AEBE5E3}" destId="{517629C2-E8A9-40D3-A953-3D343E02ED39}" srcOrd="1" destOrd="0" presId="urn:microsoft.com/office/officeart/2005/8/layout/list1"/>
    <dgm:cxn modelId="{648441CF-F61B-455F-AC95-A04F4148E799}" type="presOf" srcId="{251EC5F0-DD53-4BFF-BA7D-F5B7C967F2AD}" destId="{6E50732B-317E-4BE5-BB7B-38A2D4D84039}" srcOrd="0" destOrd="0" presId="urn:microsoft.com/office/officeart/2005/8/layout/list1"/>
    <dgm:cxn modelId="{101ADDD5-DFC4-4AAD-9897-3430B5DF7930}" type="presOf" srcId="{D77AFCF5-5A50-4923-AD2F-F453AC809300}" destId="{48D8F2A6-0197-44CA-BD19-B5D11769FA4D}" srcOrd="0" destOrd="0" presId="urn:microsoft.com/office/officeart/2005/8/layout/list1"/>
    <dgm:cxn modelId="{2EC578AF-BA14-4293-913D-90231E090640}" type="presOf" srcId="{D77AFCF5-5A50-4923-AD2F-F453AC809300}" destId="{C31827E4-0A47-4C56-AF56-E7D7707AE6EF}" srcOrd="1" destOrd="0" presId="urn:microsoft.com/office/officeart/2005/8/layout/list1"/>
    <dgm:cxn modelId="{52FDE972-5EF0-4D74-9227-D8ECB97291C5}" type="presOf" srcId="{D487BAB6-FEB5-49E8-B293-2660419B3560}" destId="{DC8219AA-29D0-4BBC-A2B0-42209193F70F}" srcOrd="1" destOrd="0" presId="urn:microsoft.com/office/officeart/2005/8/layout/list1"/>
    <dgm:cxn modelId="{B64DAE57-30FB-4C8E-B766-FBA62E5C800A}" srcId="{251EC5F0-DD53-4BFF-BA7D-F5B7C967F2AD}" destId="{D77AFCF5-5A50-4923-AD2F-F453AC809300}" srcOrd="2" destOrd="0" parTransId="{339E98AF-8F0B-4D4E-AC2C-3C24A7BB184D}" sibTransId="{33F0A31C-DDC0-4417-AD48-7C536E96BDB8}"/>
    <dgm:cxn modelId="{FCD870FF-1E9F-4FF2-8D75-ADFF49434C22}" type="presOf" srcId="{D487BAB6-FEB5-49E8-B293-2660419B3560}" destId="{25C0D078-708D-4F66-A097-3CBB13BB93CB}" srcOrd="0" destOrd="0" presId="urn:microsoft.com/office/officeart/2005/8/layout/list1"/>
    <dgm:cxn modelId="{B0259DC2-1EDB-41A7-86F6-98A8EAD8E45F}" type="presOf" srcId="{75BCCD03-027A-4B50-BD4E-0417358DD3C1}" destId="{B101E229-CEEC-4E27-99F5-9C0754BA8733}" srcOrd="1" destOrd="0" presId="urn:microsoft.com/office/officeart/2005/8/layout/list1"/>
    <dgm:cxn modelId="{E38B153E-2B9E-4C23-859C-D199A31F091B}" type="presOf" srcId="{75BCCD03-027A-4B50-BD4E-0417358DD3C1}" destId="{96B5F35B-8E1C-4BD1-8289-5A318B0B0918}" srcOrd="0" destOrd="0" presId="urn:microsoft.com/office/officeart/2005/8/layout/list1"/>
    <dgm:cxn modelId="{71EB6C78-94AE-4705-964B-48422F3CCBB1}" srcId="{251EC5F0-DD53-4BFF-BA7D-F5B7C967F2AD}" destId="{D7F82AC0-5A96-47D7-AC7C-DBE66AEBE5E3}" srcOrd="0" destOrd="0" parTransId="{F853B64C-640A-4EA9-872C-B93D2AD148C2}" sibTransId="{5439E961-BD23-4550-A1AD-14EC95E60C8F}"/>
    <dgm:cxn modelId="{00053912-37EC-4740-A33A-68BCA6ECEFC9}" type="presParOf" srcId="{6E50732B-317E-4BE5-BB7B-38A2D4D84039}" destId="{8E8AF718-5182-488E-9B44-93DEABA24D46}" srcOrd="0" destOrd="0" presId="urn:microsoft.com/office/officeart/2005/8/layout/list1"/>
    <dgm:cxn modelId="{E20C69A2-DD89-44AF-9148-2F7D5A31D612}" type="presParOf" srcId="{8E8AF718-5182-488E-9B44-93DEABA24D46}" destId="{307FDA8A-2394-465F-9C10-0EA9EB990F4A}" srcOrd="0" destOrd="0" presId="urn:microsoft.com/office/officeart/2005/8/layout/list1"/>
    <dgm:cxn modelId="{6B2AA288-C714-496D-9CBF-D9A53377A595}" type="presParOf" srcId="{8E8AF718-5182-488E-9B44-93DEABA24D46}" destId="{517629C2-E8A9-40D3-A953-3D343E02ED39}" srcOrd="1" destOrd="0" presId="urn:microsoft.com/office/officeart/2005/8/layout/list1"/>
    <dgm:cxn modelId="{488E6AEB-27F3-45CF-8344-9CC843882A7C}" type="presParOf" srcId="{6E50732B-317E-4BE5-BB7B-38A2D4D84039}" destId="{17790C3C-FBFC-4A7E-B61A-F6F92839213B}" srcOrd="1" destOrd="0" presId="urn:microsoft.com/office/officeart/2005/8/layout/list1"/>
    <dgm:cxn modelId="{1B9BC5F4-F5FA-44D1-B428-C1899408CC6E}" type="presParOf" srcId="{6E50732B-317E-4BE5-BB7B-38A2D4D84039}" destId="{A31B9368-DE4C-4EAE-8B01-E68B076AA18E}" srcOrd="2" destOrd="0" presId="urn:microsoft.com/office/officeart/2005/8/layout/list1"/>
    <dgm:cxn modelId="{287B769E-87BD-4C54-B1F7-7D1E665A5D04}" type="presParOf" srcId="{6E50732B-317E-4BE5-BB7B-38A2D4D84039}" destId="{586CE103-727A-41E1-94A5-07A2978A937C}" srcOrd="3" destOrd="0" presId="urn:microsoft.com/office/officeart/2005/8/layout/list1"/>
    <dgm:cxn modelId="{6DFCE86C-49FF-4E9E-9101-7F08335D8DF6}" type="presParOf" srcId="{6E50732B-317E-4BE5-BB7B-38A2D4D84039}" destId="{D04A0B95-F80C-4C60-9754-5B3CF4BFB7E5}" srcOrd="4" destOrd="0" presId="urn:microsoft.com/office/officeart/2005/8/layout/list1"/>
    <dgm:cxn modelId="{5A3E6EE1-567E-4D94-9CB5-246895569184}" type="presParOf" srcId="{D04A0B95-F80C-4C60-9754-5B3CF4BFB7E5}" destId="{25C0D078-708D-4F66-A097-3CBB13BB93CB}" srcOrd="0" destOrd="0" presId="urn:microsoft.com/office/officeart/2005/8/layout/list1"/>
    <dgm:cxn modelId="{AB345473-7B90-40D1-B591-7C752B706841}" type="presParOf" srcId="{D04A0B95-F80C-4C60-9754-5B3CF4BFB7E5}" destId="{DC8219AA-29D0-4BBC-A2B0-42209193F70F}" srcOrd="1" destOrd="0" presId="urn:microsoft.com/office/officeart/2005/8/layout/list1"/>
    <dgm:cxn modelId="{FD5C5A35-0D13-4F76-8BB4-B37F7C10BEC9}" type="presParOf" srcId="{6E50732B-317E-4BE5-BB7B-38A2D4D84039}" destId="{B52C24B4-BEC7-4A4D-A557-5EB79B49CDE1}" srcOrd="5" destOrd="0" presId="urn:microsoft.com/office/officeart/2005/8/layout/list1"/>
    <dgm:cxn modelId="{2CA2887C-1339-4650-8C79-F43EEE37971D}" type="presParOf" srcId="{6E50732B-317E-4BE5-BB7B-38A2D4D84039}" destId="{544E34DC-5970-4224-9AB6-A34A1F447CD7}" srcOrd="6" destOrd="0" presId="urn:microsoft.com/office/officeart/2005/8/layout/list1"/>
    <dgm:cxn modelId="{DDC15B18-70B5-4FB8-B586-55CD747A7B63}" type="presParOf" srcId="{6E50732B-317E-4BE5-BB7B-38A2D4D84039}" destId="{8252956F-6F45-408C-8B40-6976FDF04F86}" srcOrd="7" destOrd="0" presId="urn:microsoft.com/office/officeart/2005/8/layout/list1"/>
    <dgm:cxn modelId="{A5590A25-36E0-4B58-B5DA-E24A3CD52F95}" type="presParOf" srcId="{6E50732B-317E-4BE5-BB7B-38A2D4D84039}" destId="{121EB2A1-4AA5-44A1-A263-FEF56DA91CFA}" srcOrd="8" destOrd="0" presId="urn:microsoft.com/office/officeart/2005/8/layout/list1"/>
    <dgm:cxn modelId="{8C6985D8-4E20-4B0C-9251-27B8A3DDC027}" type="presParOf" srcId="{121EB2A1-4AA5-44A1-A263-FEF56DA91CFA}" destId="{48D8F2A6-0197-44CA-BD19-B5D11769FA4D}" srcOrd="0" destOrd="0" presId="urn:microsoft.com/office/officeart/2005/8/layout/list1"/>
    <dgm:cxn modelId="{04F1900E-8F71-419A-BC0F-AC74F24338D0}" type="presParOf" srcId="{121EB2A1-4AA5-44A1-A263-FEF56DA91CFA}" destId="{C31827E4-0A47-4C56-AF56-E7D7707AE6EF}" srcOrd="1" destOrd="0" presId="urn:microsoft.com/office/officeart/2005/8/layout/list1"/>
    <dgm:cxn modelId="{6798495C-076E-47B9-A1E0-714AAB7E2C8D}" type="presParOf" srcId="{6E50732B-317E-4BE5-BB7B-38A2D4D84039}" destId="{2A5ECA10-35EA-43AB-8F13-EA2B14360703}" srcOrd="9" destOrd="0" presId="urn:microsoft.com/office/officeart/2005/8/layout/list1"/>
    <dgm:cxn modelId="{C58B3A79-A7F0-4710-9270-C1868502CBD0}" type="presParOf" srcId="{6E50732B-317E-4BE5-BB7B-38A2D4D84039}" destId="{2055AC49-00D6-4ECA-BEDF-7C51EDDB3BBB}" srcOrd="10" destOrd="0" presId="urn:microsoft.com/office/officeart/2005/8/layout/list1"/>
    <dgm:cxn modelId="{67535F07-8BD1-4C7E-96BA-7B8F4E5F186B}" type="presParOf" srcId="{6E50732B-317E-4BE5-BB7B-38A2D4D84039}" destId="{19A0FE02-DF81-4804-B063-153BC72F083F}" srcOrd="11" destOrd="0" presId="urn:microsoft.com/office/officeart/2005/8/layout/list1"/>
    <dgm:cxn modelId="{9CA09476-82DC-43B1-AE1D-784550C4ABB1}" type="presParOf" srcId="{6E50732B-317E-4BE5-BB7B-38A2D4D84039}" destId="{2E21F72A-33F7-438E-A122-2A70C3C601DD}" srcOrd="12" destOrd="0" presId="urn:microsoft.com/office/officeart/2005/8/layout/list1"/>
    <dgm:cxn modelId="{CCE9A37B-E324-4648-A548-DE7ED308C6E9}" type="presParOf" srcId="{2E21F72A-33F7-438E-A122-2A70C3C601DD}" destId="{96B5F35B-8E1C-4BD1-8289-5A318B0B0918}" srcOrd="0" destOrd="0" presId="urn:microsoft.com/office/officeart/2005/8/layout/list1"/>
    <dgm:cxn modelId="{A3902A80-0C3E-4CD1-B15D-414483383FA5}" type="presParOf" srcId="{2E21F72A-33F7-438E-A122-2A70C3C601DD}" destId="{B101E229-CEEC-4E27-99F5-9C0754BA8733}" srcOrd="1" destOrd="0" presId="urn:microsoft.com/office/officeart/2005/8/layout/list1"/>
    <dgm:cxn modelId="{B6EE9710-4242-4F5F-B8FD-A9ACD36D1BA2}" type="presParOf" srcId="{6E50732B-317E-4BE5-BB7B-38A2D4D84039}" destId="{255AFE8A-CC38-4666-984B-7F63C6A2B0EE}" srcOrd="13" destOrd="0" presId="urn:microsoft.com/office/officeart/2005/8/layout/list1"/>
    <dgm:cxn modelId="{17A35731-16EA-40CC-84ED-336552325517}" type="presParOf" srcId="{6E50732B-317E-4BE5-BB7B-38A2D4D84039}" destId="{18EA9CB5-820B-49AB-9A85-CC70B7A58F9C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1B9368-DE4C-4EAE-8B01-E68B076AA18E}">
      <dsp:nvSpPr>
        <dsp:cNvPr id="0" name=""/>
        <dsp:cNvSpPr/>
      </dsp:nvSpPr>
      <dsp:spPr>
        <a:xfrm>
          <a:off x="0" y="684967"/>
          <a:ext cx="60960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7629C2-E8A9-40D3-A953-3D343E02ED39}">
      <dsp:nvSpPr>
        <dsp:cNvPr id="0" name=""/>
        <dsp:cNvSpPr/>
      </dsp:nvSpPr>
      <dsp:spPr>
        <a:xfrm>
          <a:off x="270569" y="83029"/>
          <a:ext cx="5820637" cy="831372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Spending more time watching TV or playing video games</a:t>
          </a:r>
          <a:endParaRPr lang="en-US" sz="2400" kern="1200" dirty="0"/>
        </a:p>
      </dsp:txBody>
      <dsp:txXfrm>
        <a:off x="311153" y="123613"/>
        <a:ext cx="5739469" cy="750204"/>
      </dsp:txXfrm>
    </dsp:sp>
    <dsp:sp modelId="{544E34DC-5970-4224-9AB6-A34A1F447CD7}">
      <dsp:nvSpPr>
        <dsp:cNvPr id="0" name=""/>
        <dsp:cNvSpPr/>
      </dsp:nvSpPr>
      <dsp:spPr>
        <a:xfrm>
          <a:off x="0" y="1878326"/>
          <a:ext cx="60960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8219AA-29D0-4BBC-A2B0-42209193F70F}">
      <dsp:nvSpPr>
        <dsp:cNvPr id="0" name=""/>
        <dsp:cNvSpPr/>
      </dsp:nvSpPr>
      <dsp:spPr>
        <a:xfrm>
          <a:off x="264616" y="1092200"/>
          <a:ext cx="5827234" cy="1003278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Participating in activities that use large muscle groups and that make you breathe harder</a:t>
          </a:r>
          <a:endParaRPr lang="en-US" sz="2400" kern="1200" dirty="0"/>
        </a:p>
      </dsp:txBody>
      <dsp:txXfrm>
        <a:off x="313592" y="1141176"/>
        <a:ext cx="5729282" cy="905326"/>
      </dsp:txXfrm>
    </dsp:sp>
    <dsp:sp modelId="{2055AC49-00D6-4ECA-BEDF-7C51EDDB3BBB}">
      <dsp:nvSpPr>
        <dsp:cNvPr id="0" name=""/>
        <dsp:cNvSpPr/>
      </dsp:nvSpPr>
      <dsp:spPr>
        <a:xfrm>
          <a:off x="0" y="2825102"/>
          <a:ext cx="60960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1827E4-0A47-4C56-AF56-E7D7707AE6EF}">
      <dsp:nvSpPr>
        <dsp:cNvPr id="0" name=""/>
        <dsp:cNvSpPr/>
      </dsp:nvSpPr>
      <dsp:spPr>
        <a:xfrm>
          <a:off x="276820" y="2235200"/>
          <a:ext cx="5814660" cy="756695"/>
        </a:xfrm>
        <a:prstGeom prst="roundRect">
          <a:avLst/>
        </a:prstGeom>
        <a:solidFill>
          <a:srgbClr val="FF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Participating in stretching and yoga	</a:t>
          </a:r>
          <a:endParaRPr lang="en-US" sz="2400" kern="1200" dirty="0"/>
        </a:p>
      </dsp:txBody>
      <dsp:txXfrm>
        <a:off x="313759" y="2272139"/>
        <a:ext cx="5740782" cy="682817"/>
      </dsp:txXfrm>
    </dsp:sp>
    <dsp:sp modelId="{18EA9CB5-820B-49AB-9A85-CC70B7A58F9C}">
      <dsp:nvSpPr>
        <dsp:cNvPr id="0" name=""/>
        <dsp:cNvSpPr/>
      </dsp:nvSpPr>
      <dsp:spPr>
        <a:xfrm>
          <a:off x="0" y="3730885"/>
          <a:ext cx="60960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01E229-CEEC-4E27-99F5-9C0754BA8733}">
      <dsp:nvSpPr>
        <dsp:cNvPr id="0" name=""/>
        <dsp:cNvSpPr/>
      </dsp:nvSpPr>
      <dsp:spPr>
        <a:xfrm>
          <a:off x="276820" y="3192302"/>
          <a:ext cx="5814660" cy="715702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Participating in a weight lifting program</a:t>
          </a:r>
          <a:endParaRPr lang="en-US" sz="2400" kern="1200" dirty="0"/>
        </a:p>
      </dsp:txBody>
      <dsp:txXfrm>
        <a:off x="311758" y="3227240"/>
        <a:ext cx="5744784" cy="6458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3FDB7-24A1-4543-BAF3-D641EFCDB77D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A69-0984-40BC-8753-E5EC75C788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3FDB7-24A1-4543-BAF3-D641EFCDB77D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A69-0984-40BC-8753-E5EC75C788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3FDB7-24A1-4543-BAF3-D641EFCDB77D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A69-0984-40BC-8753-E5EC75C788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3FDB7-24A1-4543-BAF3-D641EFCDB77D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A69-0984-40BC-8753-E5EC75C788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3FDB7-24A1-4543-BAF3-D641EFCDB77D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A69-0984-40BC-8753-E5EC75C788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3FDB7-24A1-4543-BAF3-D641EFCDB77D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A69-0984-40BC-8753-E5EC75C788D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3FDB7-24A1-4543-BAF3-D641EFCDB77D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A69-0984-40BC-8753-E5EC75C788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3FDB7-24A1-4543-BAF3-D641EFCDB77D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A69-0984-40BC-8753-E5EC75C788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3FDB7-24A1-4543-BAF3-D641EFCDB77D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A69-0984-40BC-8753-E5EC75C788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3FDB7-24A1-4543-BAF3-D641EFCDB77D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140A69-0984-40BC-8753-E5EC75C788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3FDB7-24A1-4543-BAF3-D641EFCDB77D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A69-0984-40BC-8753-E5EC75C788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93FDB7-24A1-4543-BAF3-D641EFCDB77D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D1140A69-0984-40BC-8753-E5EC75C788D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://www.northallegheny.org/new%20hp/PICs/nasee.gif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ved=0CAcQjRxqFQoTCOmU7YeN6scCFQQcPgodwAUC8g&amp;url=http://classroom.kleinisd.net/default.aspx?HaudePhysicalEducation/Fitnessgram&amp;bvm=bv.102022582,d.cWw&amp;psig=AFQjCNGg2ztpB5RZj2M5a1fqx0dnn2QtMg&amp;ust=1441893239557028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408167" y="418792"/>
            <a:ext cx="5098868" cy="1524616"/>
          </a:xfrm>
        </p:spPr>
        <p:txBody>
          <a:bodyPr>
            <a:normAutofit fontScale="90000"/>
          </a:bodyPr>
          <a:lstStyle/>
          <a:p>
            <a:r>
              <a:rPr lang="en-US" sz="4800" dirty="0" smtClean="0"/>
              <a:t> NASH</a:t>
            </a:r>
            <a:br>
              <a:rPr lang="en-US" sz="4800" dirty="0" smtClean="0"/>
            </a:br>
            <a:r>
              <a:rPr lang="en-US" sz="4800" dirty="0" smtClean="0"/>
              <a:t> PHYSICAL</a:t>
            </a:r>
            <a:br>
              <a:rPr lang="en-US" sz="4800" dirty="0" smtClean="0"/>
            </a:br>
            <a:r>
              <a:rPr lang="en-US" sz="4800" dirty="0" smtClean="0"/>
              <a:t> EDUCATION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3925" y="4876800"/>
            <a:ext cx="6511131" cy="329259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Personal Activity Plan Project</a:t>
            </a:r>
            <a:endParaRPr lang="en-US" sz="4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Picture 3" descr="http://www.northallegheny.org/new%20hp/PICs/nasee.gif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762000"/>
            <a:ext cx="2852057" cy="14478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1371600" y="2590800"/>
            <a:ext cx="6324600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FITNESS CONCEPTS</a:t>
            </a:r>
            <a:endParaRPr lang="en-US" sz="6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54670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7520940" cy="548640"/>
          </a:xfrm>
        </p:spPr>
        <p:txBody>
          <a:bodyPr/>
          <a:lstStyle/>
          <a:p>
            <a:r>
              <a:rPr lang="en-US" dirty="0" smtClean="0"/>
              <a:t>How can aerobic capacity be improved?</a:t>
            </a:r>
            <a:endParaRPr 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442237475"/>
              </p:ext>
            </p:extLst>
          </p:nvPr>
        </p:nvGraphicFramePr>
        <p:xfrm>
          <a:off x="1600200" y="10414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14400" y="5334000"/>
            <a:ext cx="69342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000" b="1" dirty="0" smtClean="0"/>
              <a:t>Answer: </a:t>
            </a:r>
            <a:r>
              <a:rPr lang="en-US" dirty="0" smtClean="0"/>
              <a:t>Participating in activities that use large muscle groups and that make you breathe harder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88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62000" y="125407"/>
            <a:ext cx="7696200" cy="1093793"/>
          </a:xfrm>
          <a:prstGeom prst="rect">
            <a:avLst/>
          </a:prstGeom>
        </p:spPr>
        <p:txBody>
          <a:bodyPr vert="horz" lIns="91440" tIns="45720" rIns="91440" bIns="9144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dirty="0" smtClean="0"/>
              <a:t>Body composition</a:t>
            </a:r>
            <a:endParaRPr lang="en-US" sz="6600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5181600"/>
            <a:ext cx="7239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In physical fitness, body composition is used to describe the percentages of fat, bone, water and muscle in human bodies. </a:t>
            </a:r>
          </a:p>
        </p:txBody>
      </p:sp>
      <p:pic>
        <p:nvPicPr>
          <p:cNvPr id="3074" name="Picture 2" descr="https://sp.yimg.com/ib/th?id=JN.J5r%2fvhaRXIeYOFPnoRaI3Q&amp;pid=15.1&amp;P=0&amp;w=300&amp;h=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8557" y="2209800"/>
            <a:ext cx="2705100" cy="270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90352" y="1295400"/>
            <a:ext cx="3448050" cy="3591608"/>
          </a:xfrm>
        </p:spPr>
        <p:txBody>
          <a:bodyPr/>
          <a:lstStyle/>
          <a:p>
            <a:r>
              <a:rPr lang="en-US" dirty="0"/>
              <a:t>% </a:t>
            </a:r>
            <a:r>
              <a:rPr lang="en-US" dirty="0" smtClean="0"/>
              <a:t>Body Fat/Bioelectrical Impedance Analyzer</a:t>
            </a:r>
            <a:endParaRPr lang="en-US" dirty="0"/>
          </a:p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4"/>
          </p:nvPr>
        </p:nvSpPr>
        <p:spPr>
          <a:xfrm>
            <a:off x="762000" y="1338943"/>
            <a:ext cx="3962400" cy="3575957"/>
          </a:xfrm>
        </p:spPr>
        <p:txBody>
          <a:bodyPr/>
          <a:lstStyle/>
          <a:p>
            <a:pPr algn="ctr"/>
            <a:r>
              <a:rPr lang="en-US" dirty="0" smtClean="0"/>
              <a:t>Body Mass Index (BMI)</a:t>
            </a:r>
          </a:p>
          <a:p>
            <a:pPr lvl="1"/>
            <a:r>
              <a:rPr lang="en-US" sz="1800" dirty="0"/>
              <a:t>M</a:t>
            </a:r>
            <a:r>
              <a:rPr lang="en-US" sz="1800" dirty="0" smtClean="0"/>
              <a:t>easure of body </a:t>
            </a:r>
            <a:r>
              <a:rPr lang="en-US" sz="1800" dirty="0"/>
              <a:t>fat based on your weight in </a:t>
            </a:r>
            <a:r>
              <a:rPr lang="en-US" sz="1800" dirty="0" smtClean="0"/>
              <a:t>relation </a:t>
            </a:r>
            <a:r>
              <a:rPr lang="en-US" sz="1800" dirty="0"/>
              <a:t>to your </a:t>
            </a:r>
            <a:r>
              <a:rPr lang="en-US" sz="1800" dirty="0" smtClean="0"/>
              <a:t>height</a:t>
            </a:r>
          </a:p>
          <a:p>
            <a:pPr lvl="1"/>
            <a:r>
              <a:rPr lang="en-US" sz="1800" dirty="0" smtClean="0"/>
              <a:t>Can be less accurate for students who have a large amount of lean muscle mass</a:t>
            </a:r>
          </a:p>
          <a:p>
            <a:pPr lvl="1" algn="ctr"/>
            <a:endParaRPr lang="en-US" dirty="0" smtClean="0"/>
          </a:p>
          <a:p>
            <a:pPr lvl="1" algn="ctr"/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352800"/>
            <a:ext cx="2315991" cy="1679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2637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Body composition AND THE FITT PRINCIPLE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5335354"/>
              </p:ext>
            </p:extLst>
          </p:nvPr>
        </p:nvGraphicFramePr>
        <p:xfrm>
          <a:off x="1828800" y="943146"/>
          <a:ext cx="5371237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4228237"/>
              </a:tblGrid>
              <a:tr h="990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ABC World" panose="030F0702030302020204" pitchFamily="66" charset="0"/>
                        </a:rPr>
                        <a:t>Daily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ABC World" panose="030F0702030302020204" pitchFamily="66" charset="0"/>
                        </a:rPr>
                        <a:t>Combination</a:t>
                      </a:r>
                      <a:r>
                        <a:rPr lang="en-US" baseline="0" dirty="0" smtClean="0">
                          <a:latin typeface="ABC World" panose="030F0702030302020204" pitchFamily="66" charset="0"/>
                        </a:rPr>
                        <a:t> of intensities</a:t>
                      </a:r>
                      <a:endParaRPr lang="en-US" dirty="0" smtClean="0">
                        <a:latin typeface="ABC World" panose="030F0702030302020204" pitchFamily="66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7162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ABC World" panose="030F0702030302020204" pitchFamily="66" charset="0"/>
                        </a:rPr>
                        <a:t>Dependent on intensities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 smtClean="0">
                        <a:latin typeface="ABC World" panose="030F0702030302020204" pitchFamily="66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dirty="0" smtClean="0">
                        <a:latin typeface="ABC World" panose="030F0702030302020204" pitchFamily="66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ABC World" panose="030F0702030302020204" pitchFamily="66" charset="0"/>
                        </a:rPr>
                        <a:t>Aerobic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ABC World" panose="030F0702030302020204" pitchFamily="66" charset="0"/>
                        </a:rPr>
                        <a:t>Anaerobic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ABC World" panose="030F0702030302020204" pitchFamily="66" charset="0"/>
                        </a:rPr>
                        <a:t>Resistance</a:t>
                      </a:r>
                    </a:p>
                  </a:txBody>
                  <a:tcPr>
                    <a:solidFill>
                      <a:srgbClr val="FF99FF"/>
                    </a:solidFill>
                  </a:tcPr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1999439" y="1066800"/>
            <a:ext cx="7104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F: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136084" y="2001016"/>
            <a:ext cx="5309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I: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022272" y="2902575"/>
            <a:ext cx="6447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T: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79178" y="3836791"/>
            <a:ext cx="6447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T: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3294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329049" y="582205"/>
            <a:ext cx="5212080" cy="2022641"/>
          </a:xfrm>
        </p:spPr>
        <p:txBody>
          <a:bodyPr/>
          <a:lstStyle/>
          <a:p>
            <a:r>
              <a:rPr lang="en-US" sz="5400" dirty="0" smtClean="0">
                <a:solidFill>
                  <a:schemeClr val="tx1"/>
                </a:solidFill>
              </a:rPr>
              <a:t>MUSCULAR STRENGTH &amp; ENDURANCE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2743200" y="2655148"/>
            <a:ext cx="2362200" cy="1433118"/>
          </a:xfrm>
        </p:spPr>
        <p:txBody>
          <a:bodyPr>
            <a:no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CURL-UPS, 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TRUNK LIFT &amp; 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PUSH-UPS</a:t>
            </a: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4088266"/>
            <a:ext cx="3429000" cy="2571749"/>
          </a:xfrm>
        </p:spPr>
      </p:pic>
      <p:sp>
        <p:nvSpPr>
          <p:cNvPr id="8" name="TextBox 7"/>
          <p:cNvSpPr txBox="1"/>
          <p:nvPr/>
        </p:nvSpPr>
        <p:spPr>
          <a:xfrm>
            <a:off x="4419600" y="685800"/>
            <a:ext cx="4114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b="1" u="sng" dirty="0"/>
              <a:t>MUSCULAR STRENGTH</a:t>
            </a:r>
            <a:r>
              <a:rPr lang="en-US" dirty="0"/>
              <a:t>– The greatest amount of force a muscle or muscle group can exert in a single effort.</a:t>
            </a:r>
            <a:endParaRPr lang="en-US" sz="1600" dirty="0"/>
          </a:p>
          <a:p>
            <a:pPr lvl="1"/>
            <a:r>
              <a:rPr lang="en-US" b="1" u="sng" dirty="0"/>
              <a:t>MUSCULAR ENDURANCE</a:t>
            </a:r>
            <a:r>
              <a:rPr lang="en-US" dirty="0"/>
              <a:t> – The ability of a muscle or muscle group to perform repeated movements with sub-maximum force for extended periods of time.</a:t>
            </a:r>
            <a:endParaRPr lang="en-US" sz="1600" dirty="0"/>
          </a:p>
          <a:p>
            <a:endParaRPr lang="en-US" dirty="0"/>
          </a:p>
        </p:txBody>
      </p:sp>
      <p:pic>
        <p:nvPicPr>
          <p:cNvPr id="1028" name="Picture 4" descr="Image result for FITNESSGRAM sit and reach bo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25" y="3331029"/>
            <a:ext cx="219075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FITNESSGRAM sit and reach box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511" y="4981240"/>
            <a:ext cx="2179864" cy="1449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0885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Muscular fitness AND THE FITT PRINCIPLE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600200" y="2357735"/>
            <a:ext cx="8771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I</a:t>
            </a:r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:  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16667"/>
              </p:ext>
            </p:extLst>
          </p:nvPr>
        </p:nvGraphicFramePr>
        <p:xfrm>
          <a:off x="533400" y="914400"/>
          <a:ext cx="7924800" cy="477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3124200"/>
                <a:gridCol w="3733800"/>
              </a:tblGrid>
              <a:tr h="45720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MUSCULAR STRENGTH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MUSCULAR ENDURANCE</a:t>
                      </a:r>
                      <a:endParaRPr lang="en-US" dirty="0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ABC World" panose="030F0702030302020204" pitchFamily="66" charset="0"/>
                        </a:rPr>
                        <a:t>3 times</a:t>
                      </a:r>
                      <a:r>
                        <a:rPr lang="en-US" baseline="0" dirty="0" smtClean="0">
                          <a:latin typeface="ABC World" panose="030F0702030302020204" pitchFamily="66" charset="0"/>
                        </a:rPr>
                        <a:t> a week or every other day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latin typeface="ABC World" panose="030F0702030302020204" pitchFamily="66" charset="0"/>
                        </a:rPr>
                        <a:t>Different muscle groups</a:t>
                      </a:r>
                      <a:endParaRPr lang="en-US" dirty="0">
                        <a:latin typeface="ABC World" panose="030F0702030302020204" pitchFamily="66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ABC World" panose="030F0702030302020204" pitchFamily="66" charset="0"/>
                        </a:rPr>
                        <a:t>Daily</a:t>
                      </a:r>
                      <a:r>
                        <a:rPr lang="en-US" baseline="0" dirty="0" smtClean="0">
                          <a:latin typeface="ABC World" panose="030F0702030302020204" pitchFamily="66" charset="0"/>
                        </a:rPr>
                        <a:t> for some muscle groups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latin typeface="ABC World" panose="030F0702030302020204" pitchFamily="66" charset="0"/>
                        </a:rPr>
                        <a:t>3-4 times a week</a:t>
                      </a:r>
                      <a:endParaRPr lang="en-US" dirty="0">
                        <a:latin typeface="ABC World" panose="030F0702030302020204" pitchFamily="66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ABC World" panose="030F0702030302020204" pitchFamily="66" charset="0"/>
                        </a:rPr>
                        <a:t>8-12 reps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ABC World" panose="030F0702030302020204" pitchFamily="66" charset="0"/>
                        </a:rPr>
                        <a:t>70-90% of max</a:t>
                      </a:r>
                      <a:r>
                        <a:rPr lang="en-US" baseline="0" dirty="0" smtClean="0">
                          <a:latin typeface="ABC World" panose="030F0702030302020204" pitchFamily="66" charset="0"/>
                        </a:rPr>
                        <a:t>. lift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latin typeface="ABC World" panose="030F0702030302020204" pitchFamily="66" charset="0"/>
                        </a:rPr>
                        <a:t>1-4 sets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latin typeface="ABC World" panose="030F0702030302020204" pitchFamily="66" charset="0"/>
                        </a:rPr>
                        <a:t>8-12 exercises</a:t>
                      </a:r>
                      <a:endParaRPr lang="en-US" dirty="0">
                        <a:latin typeface="ABC World" panose="030F0702030302020204" pitchFamily="66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ABC World" panose="030F0702030302020204" pitchFamily="66" charset="0"/>
                        </a:rPr>
                        <a:t>15+ reps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ABC World" panose="030F0702030302020204" pitchFamily="66" charset="0"/>
                        </a:rPr>
                        <a:t>50% max weight,</a:t>
                      </a:r>
                      <a:r>
                        <a:rPr lang="en-US" baseline="0" dirty="0" smtClean="0">
                          <a:latin typeface="ABC World" panose="030F0702030302020204" pitchFamily="66" charset="0"/>
                        </a:rPr>
                        <a:t> </a:t>
                      </a:r>
                      <a:r>
                        <a:rPr lang="en-US" dirty="0" smtClean="0">
                          <a:latin typeface="ABC World" panose="030F0702030302020204" pitchFamily="66" charset="0"/>
                        </a:rPr>
                        <a:t>Body weight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ABC World" panose="030F0702030302020204" pitchFamily="66" charset="0"/>
                        </a:rPr>
                        <a:t>1-3 sets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ABC World" panose="030F0702030302020204" pitchFamily="66" charset="0"/>
                        </a:rPr>
                        <a:t>8-12 exercises</a:t>
                      </a:r>
                      <a:endParaRPr lang="en-US" dirty="0">
                        <a:latin typeface="ABC World" panose="030F0702030302020204" pitchFamily="66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7162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ABC World" panose="030F0702030302020204" pitchFamily="66" charset="0"/>
                        </a:rPr>
                        <a:t>15-60 minutes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ABC World" panose="030F0702030302020204" pitchFamily="66" charset="0"/>
                        </a:rPr>
                        <a:t>Progressive overload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dirty="0">
                        <a:latin typeface="ABC World" panose="030F0702030302020204" pitchFamily="66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ABC World" panose="030F0702030302020204" pitchFamily="66" charset="0"/>
                        </a:rPr>
                        <a:t>30-60</a:t>
                      </a:r>
                      <a:r>
                        <a:rPr lang="en-US" baseline="0" dirty="0" smtClean="0">
                          <a:latin typeface="ABC World" panose="030F0702030302020204" pitchFamily="66" charset="0"/>
                        </a:rPr>
                        <a:t> minutes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latin typeface="ABC World" panose="030F0702030302020204" pitchFamily="66" charset="0"/>
                        </a:rPr>
                        <a:t>Progressive overload</a:t>
                      </a:r>
                      <a:endParaRPr lang="en-US" dirty="0">
                        <a:latin typeface="ABC World" panose="030F0702030302020204" pitchFamily="66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ABC World" panose="030F0702030302020204" pitchFamily="66" charset="0"/>
                        </a:rPr>
                        <a:t>Resistance training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ABC World" panose="030F0702030302020204" pitchFamily="66" charset="0"/>
                        </a:rPr>
                        <a:t>Free</a:t>
                      </a:r>
                      <a:r>
                        <a:rPr lang="en-US" baseline="0" dirty="0" smtClean="0">
                          <a:latin typeface="ABC World" panose="030F0702030302020204" pitchFamily="66" charset="0"/>
                        </a:rPr>
                        <a:t> weights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latin typeface="ABC World" panose="030F0702030302020204" pitchFamily="66" charset="0"/>
                        </a:rPr>
                        <a:t>Machines</a:t>
                      </a:r>
                      <a:endParaRPr lang="en-US" dirty="0">
                        <a:latin typeface="ABC World" panose="030F0702030302020204" pitchFamily="66" charset="0"/>
                      </a:endParaRPr>
                    </a:p>
                  </a:txBody>
                  <a:tcP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ABC World" panose="030F0702030302020204" pitchFamily="66" charset="0"/>
                        </a:rPr>
                        <a:t>Resistance</a:t>
                      </a:r>
                      <a:r>
                        <a:rPr lang="en-US" baseline="0" dirty="0" smtClean="0">
                          <a:latin typeface="ABC World" panose="030F0702030302020204" pitchFamily="66" charset="0"/>
                        </a:rPr>
                        <a:t> training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latin typeface="ABC World" panose="030F0702030302020204" pitchFamily="66" charset="0"/>
                        </a:rPr>
                        <a:t>Body weight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latin typeface="ABC World" panose="030F0702030302020204" pitchFamily="66" charset="0"/>
                        </a:rPr>
                        <a:t>Circuit training</a:t>
                      </a:r>
                      <a:endParaRPr lang="en-US" dirty="0">
                        <a:latin typeface="ABC World" panose="030F0702030302020204" pitchFamily="66" charset="0"/>
                      </a:endParaRPr>
                    </a:p>
                  </a:txBody>
                  <a:tcPr>
                    <a:solidFill>
                      <a:srgbClr val="FF99FF"/>
                    </a:solidFill>
                  </a:tcPr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706340" y="1434405"/>
            <a:ext cx="7104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F: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38200" y="2514600"/>
            <a:ext cx="5309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I: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06340" y="3657600"/>
            <a:ext cx="6447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T: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26872" y="4572000"/>
            <a:ext cx="6447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T: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07480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097357"/>
            <a:ext cx="4655204" cy="2261577"/>
          </a:xfrm>
        </p:spPr>
        <p:txBody>
          <a:bodyPr>
            <a:prstTxWarp prst="textCircle">
              <a:avLst/>
            </a:prstTxWarp>
          </a:bodyPr>
          <a:lstStyle/>
          <a:p>
            <a:r>
              <a:rPr lang="en-US" sz="5400" dirty="0" smtClean="0">
                <a:solidFill>
                  <a:schemeClr val="tx1"/>
                </a:solidFill>
              </a:rPr>
              <a:t>FLEXIBILITY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4648200" y="1295400"/>
            <a:ext cx="3505200" cy="914400"/>
          </a:xfrm>
        </p:spPr>
        <p:txBody>
          <a:bodyPr>
            <a:no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SIT &amp; REACH AND 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SHOULDER STRETCH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2590800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Ability of a muscle to move through its full range of motion.</a:t>
            </a:r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590800"/>
            <a:ext cx="3209925" cy="1536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http://classroom.kleinisd.net/users/1090/images/shoulder_stretch_right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474" y="3962400"/>
            <a:ext cx="2924175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Image result for yog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50520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4177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Flexibility AND THE FITT PRINCIPLE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120418"/>
              </p:ext>
            </p:extLst>
          </p:nvPr>
        </p:nvGraphicFramePr>
        <p:xfrm>
          <a:off x="1828800" y="943146"/>
          <a:ext cx="5371237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4228237"/>
              </a:tblGrid>
              <a:tr h="990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ABC World" panose="030F0702030302020204" pitchFamily="66" charset="0"/>
                        </a:rPr>
                        <a:t>Daily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ABC World" panose="030F0702030302020204" pitchFamily="66" charset="0"/>
                        </a:rPr>
                        <a:t>Warm-up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ABC World" panose="030F0702030302020204" pitchFamily="66" charset="0"/>
                        </a:rPr>
                        <a:t>Cool-down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ABC World" panose="030F0702030302020204" pitchFamily="66" charset="0"/>
                        </a:rPr>
                        <a:t>Hold</a:t>
                      </a:r>
                      <a:r>
                        <a:rPr lang="en-US" baseline="0" dirty="0" smtClean="0">
                          <a:latin typeface="ABC World" panose="030F0702030302020204" pitchFamily="66" charset="0"/>
                        </a:rPr>
                        <a:t> 15-30 seconds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latin typeface="ABC World" panose="030F0702030302020204" pitchFamily="66" charset="0"/>
                        </a:rPr>
                        <a:t>Total body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latin typeface="ABC World" panose="030F0702030302020204" pitchFamily="66" charset="0"/>
                        </a:rPr>
                        <a:t>1-3 reps</a:t>
                      </a:r>
                      <a:endParaRPr lang="en-US" dirty="0" smtClean="0">
                        <a:latin typeface="ABC World" panose="030F0702030302020204" pitchFamily="66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7162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ABC World" panose="030F0702030302020204" pitchFamily="66" charset="0"/>
                        </a:rPr>
                        <a:t>10-20 minutes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 smtClean="0">
                        <a:latin typeface="ABC World" panose="030F0702030302020204" pitchFamily="66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dirty="0" smtClean="0">
                        <a:latin typeface="ABC World" panose="030F0702030302020204" pitchFamily="66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ABC World" panose="030F0702030302020204" pitchFamily="66" charset="0"/>
                        </a:rPr>
                        <a:t>Static stretch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ABC World" panose="030F0702030302020204" pitchFamily="66" charset="0"/>
                        </a:rPr>
                        <a:t>Controlled dynamic stretching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ABC World" panose="030F0702030302020204" pitchFamily="66" charset="0"/>
                        </a:rPr>
                        <a:t>Yoga</a:t>
                      </a:r>
                      <a:endParaRPr lang="en-US" dirty="0">
                        <a:latin typeface="ABC World" panose="030F0702030302020204" pitchFamily="66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1999439" y="1066800"/>
            <a:ext cx="7104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F: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136084" y="2001016"/>
            <a:ext cx="5309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I: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022272" y="2902575"/>
            <a:ext cx="6447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T: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79178" y="3836791"/>
            <a:ext cx="6447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T: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25440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Principles of training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762000" y="1143000"/>
            <a:ext cx="7467600" cy="5334000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sz="1800" b="1" u="sng" dirty="0">
                <a:latin typeface="+mj-lt"/>
              </a:rPr>
              <a:t>Overload Principle</a:t>
            </a:r>
            <a:endParaRPr lang="en-US" sz="1800" dirty="0">
              <a:latin typeface="+mj-lt"/>
            </a:endParaRPr>
          </a:p>
          <a:p>
            <a:pPr lvl="2"/>
            <a:r>
              <a:rPr lang="en-US" sz="1800" dirty="0">
                <a:latin typeface="+mj-lt"/>
              </a:rPr>
              <a:t>To be worked against a greater load than usual. </a:t>
            </a:r>
          </a:p>
          <a:p>
            <a:pPr lvl="2"/>
            <a:r>
              <a:rPr lang="en-US" sz="1800" dirty="0">
                <a:latin typeface="+mj-lt"/>
              </a:rPr>
              <a:t>Systematically overload, do not start out with an extremely strenuous routine, it may cause injury.</a:t>
            </a:r>
          </a:p>
          <a:p>
            <a:pPr lvl="2"/>
            <a:r>
              <a:rPr lang="en-US" sz="1800" dirty="0">
                <a:latin typeface="+mj-lt"/>
              </a:rPr>
              <a:t>If you PROGRESSIVELY and GRADUALLY increase your exercise load, your fitness levels will increase over time.</a:t>
            </a:r>
          </a:p>
          <a:p>
            <a:pPr marL="0" lvl="1" indent="0">
              <a:buNone/>
            </a:pPr>
            <a:endParaRPr lang="en-US" b="1" u="sng" dirty="0" smtClean="0"/>
          </a:p>
          <a:p>
            <a:pPr marL="0" lvl="1" indent="0">
              <a:buNone/>
            </a:pPr>
            <a:r>
              <a:rPr lang="en-US" sz="1800" b="1" u="sng" dirty="0" smtClean="0">
                <a:latin typeface="+mj-lt"/>
              </a:rPr>
              <a:t>Principle </a:t>
            </a:r>
            <a:r>
              <a:rPr lang="en-US" sz="1800" b="1" u="sng" dirty="0">
                <a:latin typeface="+mj-lt"/>
              </a:rPr>
              <a:t>of Specificity</a:t>
            </a:r>
            <a:endParaRPr lang="en-US" sz="1800" dirty="0">
              <a:latin typeface="+mj-lt"/>
            </a:endParaRPr>
          </a:p>
          <a:p>
            <a:pPr lvl="2"/>
            <a:r>
              <a:rPr lang="en-US" sz="1800" dirty="0">
                <a:latin typeface="+mj-lt"/>
              </a:rPr>
              <a:t>To develop a certain component of fitness you must work that particular component.</a:t>
            </a:r>
          </a:p>
          <a:p>
            <a:pPr lvl="2"/>
            <a:r>
              <a:rPr lang="en-US" sz="1800" dirty="0">
                <a:latin typeface="+mj-lt"/>
              </a:rPr>
              <a:t>Exercises that increase flexibility will do little to develop strength or cardio-respiratory endurance.</a:t>
            </a:r>
          </a:p>
          <a:p>
            <a:pPr lvl="2"/>
            <a:r>
              <a:rPr lang="en-US" sz="1800" dirty="0">
                <a:latin typeface="+mj-lt"/>
              </a:rPr>
              <a:t>If you want to develop cardio-respiratory endurance, you must select an activity that offers continuous aerobic exercise, such as running or swimming.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362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3380"/>
              </p:ext>
            </p:extLst>
          </p:nvPr>
        </p:nvGraphicFramePr>
        <p:xfrm>
          <a:off x="1066800" y="1219200"/>
          <a:ext cx="6781800" cy="4726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1828800"/>
                <a:gridCol w="4343400"/>
              </a:tblGrid>
              <a:tr h="552440">
                <a:tc>
                  <a:txBody>
                    <a:bodyPr/>
                    <a:lstStyle/>
                    <a:p>
                      <a:endParaRPr lang="en-US" dirty="0">
                        <a:latin typeface="ABC World" panose="030F0702030302020204" pitchFamily="66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i="1" dirty="0" smtClean="0">
                        <a:solidFill>
                          <a:schemeClr val="tx1"/>
                        </a:solidFill>
                        <a:latin typeface="ABC World" panose="030F0702030302020204" pitchFamily="66" charset="0"/>
                      </a:endParaRPr>
                    </a:p>
                    <a:p>
                      <a:r>
                        <a:rPr lang="en-US" b="0" i="1" dirty="0" smtClean="0">
                          <a:solidFill>
                            <a:schemeClr val="tx1"/>
                          </a:solidFill>
                          <a:latin typeface="ABC World" panose="030F0702030302020204" pitchFamily="66" charset="0"/>
                        </a:rPr>
                        <a:t>SPECIFIC</a:t>
                      </a:r>
                      <a:endParaRPr lang="en-US" b="0" i="1" dirty="0">
                        <a:solidFill>
                          <a:schemeClr val="tx1"/>
                        </a:solidFill>
                        <a:latin typeface="ABC World" panose="030F0702030302020204" pitchFamily="66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BC World" panose="030F0702030302020204" pitchFamily="66" charset="0"/>
                        </a:rPr>
                        <a:t>What exactly will you do?</a:t>
                      </a:r>
                    </a:p>
                    <a:p>
                      <a:endParaRPr lang="en-US" b="0" dirty="0" smtClean="0">
                        <a:solidFill>
                          <a:schemeClr val="tx1"/>
                        </a:solidFill>
                        <a:latin typeface="ABC World" panose="030F0702030302020204" pitchFamily="66" charset="0"/>
                      </a:endParaRPr>
                    </a:p>
                    <a:p>
                      <a:endParaRPr lang="en-US" b="0" dirty="0">
                        <a:solidFill>
                          <a:schemeClr val="tx1"/>
                        </a:solidFill>
                        <a:latin typeface="ABC World" panose="030F0702030302020204" pitchFamily="66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953526">
                <a:tc>
                  <a:txBody>
                    <a:bodyPr/>
                    <a:lstStyle/>
                    <a:p>
                      <a:endParaRPr lang="en-US" dirty="0">
                        <a:latin typeface="ABC World" panose="030F0702030302020204" pitchFamily="66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 dirty="0" smtClean="0">
                        <a:latin typeface="ABC World" panose="030F0702030302020204" pitchFamily="66" charset="0"/>
                      </a:endParaRPr>
                    </a:p>
                    <a:p>
                      <a:r>
                        <a:rPr lang="en-US" i="1" dirty="0" smtClean="0">
                          <a:latin typeface="ABC World" panose="030F0702030302020204" pitchFamily="66" charset="0"/>
                        </a:rPr>
                        <a:t>MEASURABLE</a:t>
                      </a:r>
                      <a:endParaRPr lang="en-US" i="1" dirty="0">
                        <a:latin typeface="ABC World" panose="030F0702030302020204" pitchFamily="66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BC World" panose="030F0702030302020204" pitchFamily="66" charset="0"/>
                        </a:rPr>
                        <a:t>How</a:t>
                      </a:r>
                      <a:r>
                        <a:rPr lang="en-US" baseline="0" dirty="0" smtClean="0">
                          <a:latin typeface="ABC World" panose="030F0702030302020204" pitchFamily="66" charset="0"/>
                        </a:rPr>
                        <a:t> will you know if you meet your goal?</a:t>
                      </a:r>
                      <a:endParaRPr lang="en-US" dirty="0">
                        <a:latin typeface="ABC World" panose="030F0702030302020204" pitchFamily="66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951474">
                <a:tc>
                  <a:txBody>
                    <a:bodyPr/>
                    <a:lstStyle/>
                    <a:p>
                      <a:endParaRPr lang="en-US" dirty="0">
                        <a:latin typeface="ABC World" panose="030F0702030302020204" pitchFamily="66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 dirty="0" smtClean="0">
                        <a:latin typeface="ABC World" panose="030F0702030302020204" pitchFamily="66" charset="0"/>
                      </a:endParaRPr>
                    </a:p>
                    <a:p>
                      <a:r>
                        <a:rPr lang="en-US" i="1" dirty="0" smtClean="0">
                          <a:latin typeface="ABC World" panose="030F0702030302020204" pitchFamily="66" charset="0"/>
                        </a:rPr>
                        <a:t>ATTAINABLE</a:t>
                      </a:r>
                      <a:endParaRPr lang="en-US" i="1" dirty="0">
                        <a:latin typeface="ABC World" panose="030F0702030302020204" pitchFamily="66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BC World" panose="030F0702030302020204" pitchFamily="66" charset="0"/>
                        </a:rPr>
                        <a:t>What steps are you going</a:t>
                      </a:r>
                      <a:r>
                        <a:rPr lang="en-US" baseline="0" dirty="0" smtClean="0">
                          <a:latin typeface="ABC World" panose="030F0702030302020204" pitchFamily="66" charset="0"/>
                        </a:rPr>
                        <a:t> to take to reach your goal?</a:t>
                      </a:r>
                      <a:endParaRPr lang="en-US" dirty="0">
                        <a:latin typeface="ABC World" panose="030F0702030302020204" pitchFamily="66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953526">
                <a:tc>
                  <a:txBody>
                    <a:bodyPr/>
                    <a:lstStyle/>
                    <a:p>
                      <a:endParaRPr lang="en-US" dirty="0">
                        <a:latin typeface="ABC World" panose="030F0702030302020204" pitchFamily="66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 dirty="0" smtClean="0">
                        <a:latin typeface="ABC World" panose="030F0702030302020204" pitchFamily="66" charset="0"/>
                      </a:endParaRPr>
                    </a:p>
                    <a:p>
                      <a:r>
                        <a:rPr lang="en-US" i="1" dirty="0" smtClean="0">
                          <a:latin typeface="ABC World" panose="030F0702030302020204" pitchFamily="66" charset="0"/>
                        </a:rPr>
                        <a:t>REALISTIC/</a:t>
                      </a:r>
                    </a:p>
                    <a:p>
                      <a:r>
                        <a:rPr lang="en-US" i="1" dirty="0" smtClean="0">
                          <a:latin typeface="ABC World" panose="030F0702030302020204" pitchFamily="66" charset="0"/>
                        </a:rPr>
                        <a:t>RELEVANT</a:t>
                      </a:r>
                      <a:endParaRPr lang="en-US" i="1" dirty="0">
                        <a:latin typeface="ABC World" panose="030F0702030302020204" pitchFamily="66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BC World" panose="030F0702030302020204" pitchFamily="66" charset="0"/>
                        </a:rPr>
                        <a:t>What about your goal</a:t>
                      </a:r>
                      <a:r>
                        <a:rPr lang="en-US" baseline="0" dirty="0" smtClean="0">
                          <a:latin typeface="ABC World" panose="030F0702030302020204" pitchFamily="66" charset="0"/>
                        </a:rPr>
                        <a:t> makes it important to you?</a:t>
                      </a:r>
                      <a:endParaRPr lang="en-US" dirty="0">
                        <a:latin typeface="ABC World" panose="030F0702030302020204" pitchFamily="66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953526">
                <a:tc>
                  <a:txBody>
                    <a:bodyPr/>
                    <a:lstStyle/>
                    <a:p>
                      <a:endParaRPr lang="en-US" dirty="0">
                        <a:latin typeface="ABC World" panose="030F0702030302020204" pitchFamily="66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 dirty="0" smtClean="0">
                        <a:latin typeface="ABC World" panose="030F0702030302020204" pitchFamily="66" charset="0"/>
                      </a:endParaRPr>
                    </a:p>
                    <a:p>
                      <a:r>
                        <a:rPr lang="en-US" i="1" dirty="0" smtClean="0">
                          <a:latin typeface="ABC World" panose="030F0702030302020204" pitchFamily="66" charset="0"/>
                        </a:rPr>
                        <a:t>IMELY</a:t>
                      </a:r>
                      <a:endParaRPr lang="en-US" i="1" dirty="0">
                        <a:latin typeface="ABC World" panose="030F0702030302020204" pitchFamily="66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BC World" panose="030F0702030302020204" pitchFamily="66" charset="0"/>
                        </a:rPr>
                        <a:t>When do you want to complete</a:t>
                      </a:r>
                      <a:r>
                        <a:rPr lang="en-US" baseline="0" dirty="0" smtClean="0">
                          <a:latin typeface="ABC World" panose="030F0702030302020204" pitchFamily="66" charset="0"/>
                        </a:rPr>
                        <a:t> your goal?</a:t>
                      </a:r>
                      <a:endParaRPr lang="en-US" dirty="0">
                        <a:latin typeface="ABC World" panose="030F0702030302020204" pitchFamily="66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s.m.a.r.t. goals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68338" y="1219200"/>
            <a:ext cx="6655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BC World" panose="030F0702030302020204" pitchFamily="66" charset="0"/>
              </a:rPr>
              <a:t>S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31787" y="2148397"/>
            <a:ext cx="67967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BC World" panose="030F0702030302020204" pitchFamily="66" charset="0"/>
              </a:rPr>
              <a:t>M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90600" y="3124200"/>
            <a:ext cx="6912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BC World" panose="030F0702030302020204" pitchFamily="66" charset="0"/>
              </a:rPr>
              <a:t>A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90780" y="4105870"/>
            <a:ext cx="6206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BC World" panose="030F0702030302020204" pitchFamily="66" charset="0"/>
              </a:rPr>
              <a:t>R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90600" y="5007429"/>
            <a:ext cx="6559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BC World" panose="030F0702030302020204" pitchFamily="66" charset="0"/>
              </a:rPr>
              <a:t>T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BC World" panose="030F0702030302020204" pitchFamily="66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2133600" y="457200"/>
            <a:ext cx="978408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Arrow 7"/>
          <p:cNvSpPr/>
          <p:nvPr/>
        </p:nvSpPr>
        <p:spPr>
          <a:xfrm>
            <a:off x="6096000" y="429768"/>
            <a:ext cx="978408" cy="484632"/>
          </a:xfrm>
          <a:prstGeom prst="lef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289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520940" cy="548640"/>
          </a:xfrm>
        </p:spPr>
        <p:txBody>
          <a:bodyPr/>
          <a:lstStyle/>
          <a:p>
            <a:r>
              <a:rPr lang="en-US" dirty="0" smtClean="0"/>
              <a:t>Reasons why EDUCATING </a:t>
            </a:r>
            <a:r>
              <a:rPr lang="en-US" dirty="0" smtClean="0"/>
              <a:t>YOUTH TO PARTICIPATE IN REGULAR/DAILY PHYSICAL </a:t>
            </a:r>
            <a:r>
              <a:rPr lang="en-US" dirty="0" smtClean="0"/>
              <a:t>ACTIVITY: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8801"/>
            <a:ext cx="7520940" cy="34290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Decreases risk of heart disease, diabetes, high blood pressure, and cancer.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May lower an individual’s tendency to become overweight or obese.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Helps youth make healthy and active changes for a lifetime.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Provides significant overall health benefits and is necessary for good health.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393371" y="5431971"/>
            <a:ext cx="739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60 minutes </a:t>
            </a:r>
            <a:r>
              <a:rPr lang="en-US" sz="2400" dirty="0" smtClean="0">
                <a:latin typeface="+mj-lt"/>
              </a:rPr>
              <a:t>of daily physical activity is recommended for individuals in your age group.</a:t>
            </a:r>
            <a:endParaRPr lang="en-US" sz="2400" dirty="0">
              <a:latin typeface="+mj-lt"/>
            </a:endParaRPr>
          </a:p>
        </p:txBody>
      </p:sp>
      <p:sp>
        <p:nvSpPr>
          <p:cNvPr id="5" name="5-Point Star 4"/>
          <p:cNvSpPr/>
          <p:nvPr/>
        </p:nvSpPr>
        <p:spPr>
          <a:xfrm>
            <a:off x="337457" y="5295980"/>
            <a:ext cx="914400" cy="9144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87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004772"/>
          </a:xfr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Segoe UI Semibold"/>
                <a:ea typeface="Calibri"/>
                <a:cs typeface="Times New Roman"/>
              </a:rPr>
              <a:t>1. Self-assess and reflect on </a:t>
            </a:r>
            <a:r>
              <a:rPr lang="en-US" sz="2000" dirty="0" smtClean="0">
                <a:latin typeface="Segoe UI Semibold"/>
                <a:ea typeface="Calibri"/>
                <a:cs typeface="Times New Roman"/>
              </a:rPr>
              <a:t>one’s own </a:t>
            </a:r>
            <a:r>
              <a:rPr lang="en-US" sz="2000" dirty="0">
                <a:latin typeface="Segoe UI Semibold"/>
                <a:ea typeface="Calibri"/>
                <a:cs typeface="Times New Roman"/>
              </a:rPr>
              <a:t>personal fitness through interpretation of the </a:t>
            </a:r>
            <a:r>
              <a:rPr lang="en-US" sz="2000" dirty="0" smtClean="0">
                <a:latin typeface="Segoe UI Semibold"/>
                <a:ea typeface="Calibri"/>
                <a:cs typeface="Times New Roman"/>
              </a:rPr>
              <a:t>FITNESSGRAM </a:t>
            </a:r>
            <a:r>
              <a:rPr lang="en-US" sz="2000" dirty="0">
                <a:latin typeface="Segoe UI Semibold"/>
                <a:ea typeface="Calibri"/>
                <a:cs typeface="Times New Roman"/>
              </a:rPr>
              <a:t>assessment tool.</a:t>
            </a:r>
            <a:endParaRPr lang="en-US" sz="2000" dirty="0">
              <a:latin typeface="Calibri"/>
              <a:ea typeface="Calibri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Segoe UI Semibold"/>
                <a:ea typeface="Calibri"/>
                <a:cs typeface="Times New Roman"/>
              </a:rPr>
              <a:t/>
            </a:r>
            <a:br>
              <a:rPr lang="en-US" sz="2000" dirty="0">
                <a:latin typeface="Segoe UI Semibold"/>
                <a:ea typeface="Calibri"/>
                <a:cs typeface="Times New Roman"/>
              </a:rPr>
            </a:br>
            <a:r>
              <a:rPr lang="en-US" sz="2000" dirty="0">
                <a:latin typeface="Segoe UI Semibold"/>
                <a:ea typeface="Calibri"/>
                <a:cs typeface="Times New Roman"/>
              </a:rPr>
              <a:t>2. Develop appropriate goals for improving and/or maintaining fitness levels, based on personal scores for each of the health-related fitness component assessments.  </a:t>
            </a:r>
            <a:endParaRPr lang="en-US" sz="2000" dirty="0">
              <a:latin typeface="Calibri"/>
              <a:ea typeface="Calibri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Segoe UI Semibold"/>
                <a:ea typeface="Calibri"/>
                <a:cs typeface="Times New Roman"/>
              </a:rPr>
              <a:t/>
            </a:r>
            <a:br>
              <a:rPr lang="en-US" sz="2000" dirty="0">
                <a:latin typeface="Segoe UI Semibold"/>
                <a:ea typeface="Calibri"/>
                <a:cs typeface="Times New Roman"/>
              </a:rPr>
            </a:br>
            <a:r>
              <a:rPr lang="en-US" sz="2000" dirty="0">
                <a:latin typeface="Segoe UI Semibold"/>
                <a:ea typeface="Calibri"/>
                <a:cs typeface="Times New Roman"/>
              </a:rPr>
              <a:t>3. Design a personal activity plan.</a:t>
            </a:r>
            <a:endParaRPr lang="en-US" sz="2000" dirty="0">
              <a:latin typeface="Calibri"/>
              <a:ea typeface="Calibri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Segoe UI Semibold"/>
                <a:ea typeface="Calibri"/>
                <a:cs typeface="Times New Roman"/>
              </a:rPr>
              <a:t> </a:t>
            </a:r>
            <a:endParaRPr lang="en-US" sz="2000" dirty="0">
              <a:latin typeface="Calibri"/>
              <a:ea typeface="Calibri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Segoe UI Semibold"/>
                <a:ea typeface="Calibri"/>
                <a:cs typeface="Times New Roman"/>
              </a:rPr>
              <a:t>4.  Apply and synthesize knowledge of the principles of training as they relate to each of the health-related fitness components.  </a:t>
            </a:r>
            <a:endParaRPr lang="en-US" sz="2000" dirty="0">
              <a:latin typeface="Calibri"/>
              <a:ea typeface="Calibri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Segoe UI Semibold"/>
                <a:ea typeface="Calibri"/>
                <a:cs typeface="Times New Roman"/>
              </a:rPr>
              <a:t> </a:t>
            </a:r>
            <a:endParaRPr lang="en-US" sz="2000" dirty="0">
              <a:latin typeface="Calibri"/>
              <a:ea typeface="Calibri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Segoe UI Semibold"/>
                <a:ea typeface="Calibri"/>
                <a:cs typeface="Times New Roman"/>
              </a:rPr>
              <a:t>5.  Use self-monitoring equipment such as fitness apps, heart rate monitors and pedometers to monitor activity plan and personal goals.   </a:t>
            </a:r>
            <a:endParaRPr lang="en-US" sz="20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44413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64802">
            <a:off x="285586" y="628257"/>
            <a:ext cx="4765048" cy="2405688"/>
          </a:xfrm>
        </p:spPr>
        <p:txBody>
          <a:bodyPr/>
          <a:lstStyle/>
          <a:p>
            <a:r>
              <a:rPr lang="en-US" sz="2800" dirty="0" smtClean="0"/>
              <a:t>Individuals in your age group should participate in the following types of physical activity daily: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57037" y="2895600"/>
            <a:ext cx="4800600" cy="38100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latin typeface="Berlin Sans FB" panose="020E0602020502020306" pitchFamily="34" charset="0"/>
              </a:rPr>
              <a:t>Moderate to vigorous Physical activity</a:t>
            </a:r>
          </a:p>
          <a:p>
            <a:r>
              <a:rPr lang="en-US" sz="1800" dirty="0" smtClean="0">
                <a:latin typeface="Berlin Sans FB" panose="020E0602020502020306" pitchFamily="34" charset="0"/>
              </a:rPr>
              <a:t>Several periods of physical activity of 15 minutes or more</a:t>
            </a:r>
          </a:p>
          <a:p>
            <a:r>
              <a:rPr lang="en-US" sz="1800" dirty="0" smtClean="0">
                <a:latin typeface="Berlin Sans FB" panose="020E0602020502020306" pitchFamily="34" charset="0"/>
              </a:rPr>
              <a:t>A variety of activities that affect all the components of fitness</a:t>
            </a:r>
          </a:p>
          <a:p>
            <a:r>
              <a:rPr lang="en-US" sz="1800" dirty="0" smtClean="0">
                <a:latin typeface="Berlin Sans FB" panose="020E0602020502020306" pitchFamily="34" charset="0"/>
              </a:rPr>
              <a:t>Physical activities that are enjoyable</a:t>
            </a:r>
            <a:endParaRPr lang="en-US" sz="1800" dirty="0">
              <a:latin typeface="Berlin Sans FB" panose="020E0602020502020306" pitchFamily="34" charset="0"/>
            </a:endParaRPr>
          </a:p>
        </p:txBody>
      </p:sp>
      <p:sp>
        <p:nvSpPr>
          <p:cNvPr id="4" name="5-Point Star 3"/>
          <p:cNvSpPr/>
          <p:nvPr/>
        </p:nvSpPr>
        <p:spPr>
          <a:xfrm>
            <a:off x="381000" y="457200"/>
            <a:ext cx="1447800" cy="1143000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3200400" y="3048000"/>
            <a:ext cx="978408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3200400" y="3810000"/>
            <a:ext cx="978408" cy="484632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3156204" y="4648200"/>
            <a:ext cx="978408" cy="484632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3199747" y="5486400"/>
            <a:ext cx="978408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19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</a:t>
            </a:r>
            <a:r>
              <a:rPr lang="en-US" i="1" u="sng" dirty="0" smtClean="0"/>
              <a:t>primary</a:t>
            </a:r>
            <a:r>
              <a:rPr lang="en-US" dirty="0" smtClean="0"/>
              <a:t> purpose of fitness testing in physical education class?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472969" cy="4919172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1800" dirty="0" smtClean="0"/>
              <a:t>To provide teachers with a fitness test in order to grade students on their physical activity?  </a:t>
            </a:r>
          </a:p>
          <a:p>
            <a:pPr>
              <a:buFont typeface="+mj-lt"/>
              <a:buAutoNum type="arabicPeriod"/>
            </a:pP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 smtClean="0"/>
              <a:t>To compete against other students in their class/school?</a:t>
            </a:r>
          </a:p>
          <a:p>
            <a:pPr>
              <a:buFont typeface="+mj-lt"/>
              <a:buAutoNum type="arabicPeriod"/>
            </a:pP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 smtClean="0"/>
              <a:t>To educate students about fitness as it relates to the sports they like to play?</a:t>
            </a:r>
          </a:p>
          <a:p>
            <a:pPr>
              <a:buFont typeface="+mj-lt"/>
              <a:buAutoNum type="arabicPeriod"/>
            </a:pP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 smtClean="0"/>
              <a:t>To compare each individual student to another student or class average?</a:t>
            </a:r>
          </a:p>
          <a:p>
            <a:pPr>
              <a:buFont typeface="+mj-lt"/>
              <a:buAutoNum type="arabicPeriod"/>
            </a:pP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 smtClean="0"/>
              <a:t>To provide students with personal health-related fitness information that may be used for planning a personal training program?</a:t>
            </a:r>
          </a:p>
          <a:p>
            <a:pPr marL="0" indent="0"/>
            <a:endParaRPr lang="en-US" dirty="0"/>
          </a:p>
          <a:p>
            <a:pPr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300484" y="1828800"/>
            <a:ext cx="51488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</a:t>
            </a:r>
            <a:endParaRPr lang="en-US" sz="20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643953" y="2562255"/>
            <a:ext cx="51488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</a:t>
            </a:r>
            <a:endParaRPr lang="en-US" sz="20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23757" y="3629055"/>
            <a:ext cx="51488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</a:t>
            </a:r>
            <a:endParaRPr lang="en-US" sz="20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33600" y="4619655"/>
            <a:ext cx="51488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</a:t>
            </a:r>
            <a:endParaRPr lang="en-US" sz="20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400800" y="5410200"/>
            <a:ext cx="13131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YES</a:t>
            </a:r>
            <a:endParaRPr lang="en-US" sz="54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30847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Fitness-gram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00628"/>
            <a:ext cx="7734300" cy="514777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0" dirty="0" smtClean="0"/>
              <a:t>FG testing occurs in PE class because it provides students with personal-health related information that may be used for planning a personal training program.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0" dirty="0" smtClean="0"/>
              <a:t>Self-testing </a:t>
            </a:r>
            <a:r>
              <a:rPr lang="en-US" sz="2400" b="0" dirty="0"/>
              <a:t>can be repeated often by the individual or another student to assess </a:t>
            </a:r>
            <a:r>
              <a:rPr lang="en-US" sz="2400" b="0" dirty="0" smtClean="0"/>
              <a:t>improvement.</a:t>
            </a:r>
            <a:endParaRPr lang="en-US" sz="24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0" dirty="0" smtClean="0"/>
              <a:t>Self-testing </a:t>
            </a:r>
            <a:r>
              <a:rPr lang="en-US" sz="2400" b="0" dirty="0"/>
              <a:t>is a personal tool that can be used beyond school fitness </a:t>
            </a:r>
            <a:r>
              <a:rPr lang="en-US" sz="2400" b="0" dirty="0" smtClean="0"/>
              <a:t>programs.</a:t>
            </a:r>
            <a:endParaRPr lang="en-US" sz="24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0" dirty="0" smtClean="0"/>
              <a:t>Self-testing </a:t>
            </a:r>
            <a:r>
              <a:rPr lang="en-US" sz="2400" b="0" dirty="0"/>
              <a:t>allows students to plan their own personal fitness programs throughout </a:t>
            </a:r>
            <a:r>
              <a:rPr lang="en-US" sz="2400" b="0" dirty="0" smtClean="0"/>
              <a:t>life.</a:t>
            </a:r>
            <a:endParaRPr lang="en-US" sz="24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0" dirty="0" smtClean="0"/>
              <a:t>Self-testing </a:t>
            </a:r>
            <a:r>
              <a:rPr lang="en-US" sz="2400" b="0" dirty="0"/>
              <a:t>with practice becomes an accurate measure for students on how they are able to </a:t>
            </a:r>
            <a:r>
              <a:rPr lang="en-US" sz="2400" b="0" dirty="0" smtClean="0"/>
              <a:t>improve.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894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6873240" cy="3712464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800" dirty="0" smtClean="0"/>
              <a:t>Aerobic Capacity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800" dirty="0" smtClean="0"/>
              <a:t>Body Composition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800" dirty="0" smtClean="0"/>
              <a:t>Muscular Strength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800" dirty="0" smtClean="0"/>
              <a:t>Muscular Endurance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800" dirty="0" smtClean="0"/>
              <a:t>Flexibility</a:t>
            </a:r>
            <a:endParaRPr lang="en-US" sz="48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FITNESS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622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22960" y="947057"/>
            <a:ext cx="7520940" cy="1371600"/>
          </a:xfrm>
        </p:spPr>
        <p:txBody>
          <a:bodyPr/>
          <a:lstStyle/>
          <a:p>
            <a:pPr algn="ctr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b="1" dirty="0"/>
              <a:t>F.I.T.T. principle</a:t>
            </a:r>
            <a:r>
              <a:rPr lang="en-US" dirty="0"/>
              <a:t> is a basic philosophy of what is necessary to gain a </a:t>
            </a:r>
            <a:r>
              <a:rPr lang="en-US" dirty="0" smtClean="0"/>
              <a:t>training </a:t>
            </a:r>
            <a:r>
              <a:rPr lang="en-US" dirty="0"/>
              <a:t>effect from an exercise program. </a:t>
            </a:r>
            <a:endParaRPr lang="en-US" sz="4400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822960" y="365760"/>
            <a:ext cx="7520940" cy="548640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f.i.t.t. principle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297918"/>
              </p:ext>
            </p:extLst>
          </p:nvPr>
        </p:nvGraphicFramePr>
        <p:xfrm>
          <a:off x="1066800" y="2438400"/>
          <a:ext cx="6781800" cy="358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2286000"/>
                <a:gridCol w="3276600"/>
              </a:tblGrid>
              <a:tr h="8953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Frequency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i="1" dirty="0" smtClean="0">
                          <a:solidFill>
                            <a:schemeClr val="tx1"/>
                          </a:solidFill>
                        </a:rPr>
                        <a:t>How often?</a:t>
                      </a:r>
                      <a:endParaRPr lang="en-US" sz="32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8953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Intensity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i="1" dirty="0" smtClean="0">
                          <a:solidFill>
                            <a:schemeClr val="tx1"/>
                          </a:solidFill>
                        </a:rPr>
                        <a:t>How hard?</a:t>
                      </a:r>
                      <a:endParaRPr lang="en-US" sz="32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8953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i="1" dirty="0" smtClean="0">
                          <a:solidFill>
                            <a:schemeClr val="tx1"/>
                          </a:solidFill>
                        </a:rPr>
                        <a:t>How long?</a:t>
                      </a:r>
                      <a:endParaRPr lang="en-US" sz="32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8953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Type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i="1" dirty="0" smtClean="0">
                          <a:solidFill>
                            <a:schemeClr val="tx1"/>
                          </a:solidFill>
                        </a:rPr>
                        <a:t>What?</a:t>
                      </a:r>
                      <a:endParaRPr lang="en-US" sz="32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447800" y="2479434"/>
            <a:ext cx="5373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F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47800" y="3352800"/>
            <a:ext cx="3577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I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66046" y="4276130"/>
            <a:ext cx="5212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66045" y="5194995"/>
            <a:ext cx="5212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90874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478809" y="757343"/>
            <a:ext cx="5212080" cy="2022641"/>
          </a:xfrm>
        </p:spPr>
        <p:txBody>
          <a:bodyPr/>
          <a:lstStyle/>
          <a:p>
            <a:r>
              <a:rPr lang="en-US" sz="7200" dirty="0" smtClean="0">
                <a:solidFill>
                  <a:schemeClr val="tx1"/>
                </a:solidFill>
              </a:rPr>
              <a:t>AEROBIC CAPACITY</a:t>
            </a:r>
            <a:endParaRPr lang="en-US" sz="7200" dirty="0">
              <a:solidFill>
                <a:schemeClr val="tx1"/>
              </a:solidFill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375261" y="2635139"/>
            <a:ext cx="4207050" cy="3203972"/>
          </a:xfrm>
        </p:spPr>
      </p:pic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4800600" y="1447800"/>
            <a:ext cx="3276600" cy="514499"/>
          </a:xfrm>
        </p:spPr>
        <p:txBody>
          <a:bodyPr>
            <a:no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PACER &amp; ONE MILE RUN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4191000"/>
            <a:ext cx="373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efficiency for which the body delivers oxygen and nutrients needed for muscular </a:t>
            </a:r>
            <a:r>
              <a:rPr lang="en-US" dirty="0" smtClean="0"/>
              <a:t>activity; requires oxygen to sustain the activity.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861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AEROBIC CAPACITY AND THE FITT PRINCIPLE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1066800"/>
            <a:ext cx="7026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 </a:t>
            </a:r>
            <a:r>
              <a:rPr lang="en-US" i="1" dirty="0" smtClean="0"/>
              <a:t>   how </a:t>
            </a:r>
            <a:r>
              <a:rPr lang="en-US" i="1" dirty="0"/>
              <a:t>often</a:t>
            </a:r>
            <a:r>
              <a:rPr lang="en-US" dirty="0"/>
              <a:t> a person performs the targeted physical </a:t>
            </a:r>
            <a:r>
              <a:rPr lang="en-US" dirty="0" smtClean="0"/>
              <a:t>activity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Most days of the week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00565" y="1972270"/>
            <a:ext cx="70262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i="1" dirty="0" smtClean="0"/>
              <a:t>how hard </a:t>
            </a:r>
            <a:r>
              <a:rPr lang="en-US" dirty="0" smtClean="0"/>
              <a:t>you exercise or engage in physical activity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Target Heart Rate Zone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Rate of Perceived Exertion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57021" y="3048000"/>
            <a:ext cx="70262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i="1" dirty="0" smtClean="0"/>
              <a:t>how long </a:t>
            </a:r>
            <a:r>
              <a:rPr lang="en-US" dirty="0"/>
              <a:t>you </a:t>
            </a:r>
            <a:r>
              <a:rPr lang="en-US" dirty="0" smtClean="0"/>
              <a:t>exercise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It </a:t>
            </a:r>
            <a:r>
              <a:rPr lang="en-US" dirty="0"/>
              <a:t>must be long enough to produce sustained, heightened activity in the muscles </a:t>
            </a:r>
            <a:r>
              <a:rPr lang="en-US" dirty="0" smtClean="0"/>
              <a:t>involved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At least 20 -30 minutes within your THRZ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57020" y="4248329"/>
            <a:ext cx="70262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/>
              <a:t> </a:t>
            </a:r>
            <a:r>
              <a:rPr lang="en-US" dirty="0" smtClean="0"/>
              <a:t>  activities that create a constant heart rate response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exercise </a:t>
            </a:r>
            <a:r>
              <a:rPr lang="en-US" dirty="0"/>
              <a:t>is of a dynamic contracting nature that involves </a:t>
            </a:r>
            <a:r>
              <a:rPr lang="en-US" dirty="0" smtClean="0"/>
              <a:t>movement, (</a:t>
            </a:r>
            <a:r>
              <a:rPr lang="en-US" dirty="0"/>
              <a:t>not isometric) 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exercise </a:t>
            </a:r>
            <a:r>
              <a:rPr lang="en-US" dirty="0"/>
              <a:t>should be rhythmic to allow a consistent </a:t>
            </a:r>
            <a:r>
              <a:rPr lang="en-US" dirty="0" smtClean="0"/>
              <a:t>intensity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Examples: walking, running, cycling, swimming, rowing, hiking, cross country skiing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905470"/>
            <a:ext cx="10567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F:  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5818" y="1828800"/>
            <a:ext cx="8771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I</a:t>
            </a:r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:  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1000" y="2819400"/>
            <a:ext cx="9909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</a:t>
            </a:r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:  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8911" y="3886200"/>
            <a:ext cx="9909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T:  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21731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639762" y="609600"/>
            <a:ext cx="7742237" cy="990600"/>
          </a:xfrm>
          <a:prstGeom prst="rect">
            <a:avLst/>
          </a:prstGeom>
          <a:solidFill>
            <a:srgbClr val="FF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TRAINING PRINCIPLES APPLIED TO CARDIO-RESPIRATORY FITNESS,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BASED ON FITNESS GOALS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7641699"/>
              </p:ext>
            </p:extLst>
          </p:nvPr>
        </p:nvGraphicFramePr>
        <p:xfrm>
          <a:off x="639761" y="1600200"/>
          <a:ext cx="7742238" cy="469860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382543"/>
                <a:gridCol w="2004686"/>
                <a:gridCol w="2004686"/>
                <a:gridCol w="2350323"/>
              </a:tblGrid>
              <a:tr h="10374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ABC World" panose="030F0702030302020204" pitchFamily="66" charset="0"/>
                        </a:rPr>
                        <a:t>Based on Fitness Goals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ABC World" panose="030F0702030302020204" pitchFamily="66" charset="0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solidFill>
                            <a:schemeClr val="tx1"/>
                          </a:solidFill>
                          <a:effectLst/>
                          <a:latin typeface="ABC World" panose="030F0702030302020204" pitchFamily="66" charset="0"/>
                        </a:rPr>
                        <a:t>Base Health-Related Fitness</a:t>
                      </a:r>
                      <a:endParaRPr lang="en-US" sz="1800" b="0">
                        <a:solidFill>
                          <a:schemeClr val="tx1"/>
                        </a:solidFill>
                        <a:effectLst/>
                        <a:latin typeface="ABC World" panose="030F0702030302020204" pitchFamily="66" charset="0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ABC World" panose="030F0702030302020204" pitchFamily="66" charset="0"/>
                        </a:rPr>
                        <a:t>Intermediate Health-Related Fitness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ABC World" panose="030F0702030302020204" pitchFamily="66" charset="0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ABC World" panose="030F0702030302020204" pitchFamily="66" charset="0"/>
                        </a:rPr>
                        <a:t>Athletic Performance Fitness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ABC World" panose="030F0702030302020204" pitchFamily="66" charset="0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</a:tr>
              <a:tr h="6916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ABC World" panose="030F0702030302020204" pitchFamily="66" charset="0"/>
                        </a:rPr>
                        <a:t>Frequency</a:t>
                      </a:r>
                      <a:endParaRPr lang="en-US" sz="1800" b="0">
                        <a:effectLst/>
                        <a:latin typeface="ABC World" panose="030F0702030302020204" pitchFamily="66" charset="0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ABC World" panose="030F0702030302020204" pitchFamily="66" charset="0"/>
                        </a:rPr>
                        <a:t>3 times per week</a:t>
                      </a:r>
                      <a:endParaRPr lang="en-US" sz="1800" b="0">
                        <a:effectLst/>
                        <a:latin typeface="ABC World" panose="030F0702030302020204" pitchFamily="66" charset="0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ABC World" panose="030F0702030302020204" pitchFamily="66" charset="0"/>
                        </a:rPr>
                        <a:t>3 – 5 times per week</a:t>
                      </a:r>
                      <a:endParaRPr lang="en-US" sz="1800" b="0">
                        <a:effectLst/>
                        <a:latin typeface="ABC World" panose="030F0702030302020204" pitchFamily="66" charset="0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ABC World" panose="030F0702030302020204" pitchFamily="66" charset="0"/>
                        </a:rPr>
                        <a:t>5 – 6 times per week</a:t>
                      </a:r>
                      <a:endParaRPr lang="en-US" sz="1800" b="0" dirty="0">
                        <a:effectLst/>
                        <a:latin typeface="ABC World" panose="030F0702030302020204" pitchFamily="66" charset="0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3458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ABC World" panose="030F0702030302020204" pitchFamily="66" charset="0"/>
                        </a:rPr>
                        <a:t>Intensity</a:t>
                      </a:r>
                      <a:endParaRPr lang="en-US" sz="1800" b="0">
                        <a:effectLst/>
                        <a:latin typeface="ABC World" panose="030F0702030302020204" pitchFamily="66" charset="0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ABC World" panose="030F0702030302020204" pitchFamily="66" charset="0"/>
                        </a:rPr>
                        <a:t>50 – 60% max HR</a:t>
                      </a:r>
                      <a:endParaRPr lang="en-US" sz="1800" b="0">
                        <a:effectLst/>
                        <a:latin typeface="ABC World" panose="030F0702030302020204" pitchFamily="66" charset="0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ABC World" panose="030F0702030302020204" pitchFamily="66" charset="0"/>
                        </a:rPr>
                        <a:t>60 – 75% max HR</a:t>
                      </a:r>
                      <a:endParaRPr lang="en-US" sz="1800" b="0">
                        <a:effectLst/>
                        <a:latin typeface="ABC World" panose="030F0702030302020204" pitchFamily="66" charset="0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ABC World" panose="030F0702030302020204" pitchFamily="66" charset="0"/>
                        </a:rPr>
                        <a:t>60 – 90% max HR</a:t>
                      </a:r>
                      <a:endParaRPr lang="en-US" sz="1800" b="0" dirty="0">
                        <a:effectLst/>
                        <a:latin typeface="ABC World" panose="030F0702030302020204" pitchFamily="66" charset="0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</a:tr>
              <a:tr h="6916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ABC World" panose="030F0702030302020204" pitchFamily="66" charset="0"/>
                        </a:rPr>
                        <a:t>Time</a:t>
                      </a:r>
                      <a:endParaRPr lang="en-US" sz="1800" b="0" dirty="0">
                        <a:effectLst/>
                        <a:latin typeface="ABC World" panose="030F0702030302020204" pitchFamily="66" charset="0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ABC World" panose="030F0702030302020204" pitchFamily="66" charset="0"/>
                        </a:rPr>
                        <a:t>30 minutes total</a:t>
                      </a:r>
                      <a:endParaRPr lang="en-US" sz="1800" b="0" dirty="0">
                        <a:effectLst/>
                        <a:latin typeface="ABC World" panose="030F0702030302020204" pitchFamily="66" charset="0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ABC World" panose="030F0702030302020204" pitchFamily="66" charset="0"/>
                        </a:rPr>
                        <a:t>40 – 60 minutes total</a:t>
                      </a:r>
                      <a:endParaRPr lang="en-US" sz="1800" b="0" dirty="0">
                        <a:effectLst/>
                        <a:latin typeface="ABC World" panose="030F0702030302020204" pitchFamily="66" charset="0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ABC World" panose="030F0702030302020204" pitchFamily="66" charset="0"/>
                        </a:rPr>
                        <a:t>60 – 120 minutes total</a:t>
                      </a:r>
                      <a:endParaRPr lang="en-US" sz="1800" b="0" dirty="0">
                        <a:effectLst/>
                        <a:latin typeface="ABC World" panose="030F0702030302020204" pitchFamily="66" charset="0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17291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ABC World" panose="030F0702030302020204" pitchFamily="66" charset="0"/>
                        </a:rPr>
                        <a:t>Type</a:t>
                      </a:r>
                      <a:endParaRPr lang="en-US" sz="1800" b="0" dirty="0">
                        <a:effectLst/>
                        <a:latin typeface="ABC World" panose="030F0702030302020204" pitchFamily="66" charset="0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ABC World" panose="030F0702030302020204" pitchFamily="66" charset="0"/>
                        </a:rPr>
                        <a:t>Walking, jogging</a:t>
                      </a:r>
                      <a:r>
                        <a:rPr lang="en-US" sz="1800" b="0" dirty="0" smtClean="0">
                          <a:effectLst/>
                          <a:latin typeface="ABC World" panose="030F0702030302020204" pitchFamily="66" charset="0"/>
                        </a:rPr>
                        <a:t>,</a:t>
                      </a:r>
                      <a:r>
                        <a:rPr lang="en-US" sz="1800" b="0" baseline="0" dirty="0" smtClean="0">
                          <a:effectLst/>
                          <a:latin typeface="ABC World" panose="030F0702030302020204" pitchFamily="66" charset="0"/>
                        </a:rPr>
                        <a:t> swimming, cycling, rowing, dance</a:t>
                      </a:r>
                      <a:endParaRPr lang="en-US" sz="1800" b="0" dirty="0">
                        <a:effectLst/>
                        <a:latin typeface="ABC World" panose="030F0702030302020204" pitchFamily="66" charset="0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ABC World" panose="030F0702030302020204" pitchFamily="66" charset="0"/>
                        </a:rPr>
                        <a:t>Jogging, running, fitness based games and activities</a:t>
                      </a:r>
                      <a:endParaRPr lang="en-US" sz="1800" b="0" dirty="0">
                        <a:effectLst/>
                        <a:latin typeface="ABC World" panose="030F0702030302020204" pitchFamily="66" charset="0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ABC World" panose="030F0702030302020204" pitchFamily="66" charset="0"/>
                        </a:rPr>
                        <a:t>Training programs, running, aerobics, swimming, cross country </a:t>
                      </a:r>
                      <a:r>
                        <a:rPr lang="en-US" sz="1800" b="0" dirty="0" smtClean="0">
                          <a:effectLst/>
                          <a:latin typeface="ABC World" panose="030F0702030302020204" pitchFamily="66" charset="0"/>
                        </a:rPr>
                        <a:t>skiing, jumping </a:t>
                      </a:r>
                      <a:r>
                        <a:rPr lang="en-US" sz="1800" b="0" dirty="0">
                          <a:effectLst/>
                          <a:latin typeface="ABC World" panose="030F0702030302020204" pitchFamily="66" charset="0"/>
                        </a:rPr>
                        <a:t>rope</a:t>
                      </a:r>
                      <a:endParaRPr lang="en-US" sz="1800" b="0" dirty="0">
                        <a:effectLst/>
                        <a:latin typeface="ABC World" panose="030F0702030302020204" pitchFamily="66" charset="0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1211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Measuring intensity during exercise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371600" y="990600"/>
            <a:ext cx="6400800" cy="762000"/>
          </a:xfrm>
          <a:prstGeom prst="rect">
            <a:avLst/>
          </a:prstGeom>
          <a:solidFill>
            <a:srgbClr val="FF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CALCULATED MAXIMUM HEART RATE AND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TARGET HEART RATE ZONES</a:t>
            </a:r>
            <a:endParaRPr kumimoji="0" lang="en-US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884139"/>
              </p:ext>
            </p:extLst>
          </p:nvPr>
        </p:nvGraphicFramePr>
        <p:xfrm>
          <a:off x="533399" y="1823244"/>
          <a:ext cx="7787323" cy="376908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488403"/>
                <a:gridCol w="1012114"/>
                <a:gridCol w="1309484"/>
                <a:gridCol w="1371600"/>
                <a:gridCol w="1295400"/>
                <a:gridCol w="1310322"/>
              </a:tblGrid>
              <a:tr h="776865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Age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Maximum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Heart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Rate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Target Heart Rate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(rounded to nearest whole number)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384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60% of MHR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Burns fat slowly Moderate Activity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70% of MHR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Burns fat faster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Weight Management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80% of MHR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Burns fat fastest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Aerobic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90% of MHR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Anaerobic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Threshold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</a:tr>
              <a:tr h="3884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n-US" sz="12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</a:rPr>
                        <a:t>205</a:t>
                      </a:r>
                      <a:endParaRPr lang="en-US" sz="12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</a:rPr>
                        <a:t>123</a:t>
                      </a:r>
                      <a:endParaRPr lang="en-US" sz="12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</a:rPr>
                        <a:t>144</a:t>
                      </a:r>
                      <a:endParaRPr lang="en-US" sz="12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</a:rPr>
                        <a:t>164</a:t>
                      </a:r>
                      <a:endParaRPr lang="en-US" sz="12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185</a:t>
                      </a:r>
                      <a:endParaRPr lang="en-US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</a:tr>
              <a:tr h="3884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n-US" sz="12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</a:rPr>
                        <a:t>204</a:t>
                      </a:r>
                      <a:endParaRPr lang="en-US" sz="12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</a:rPr>
                        <a:t>122</a:t>
                      </a:r>
                      <a:endParaRPr lang="en-US" sz="12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</a:rPr>
                        <a:t>143</a:t>
                      </a:r>
                      <a:endParaRPr lang="en-US" sz="12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</a:rPr>
                        <a:t>163</a:t>
                      </a:r>
                      <a:endParaRPr lang="en-US" sz="12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184</a:t>
                      </a:r>
                      <a:endParaRPr lang="en-US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</a:tr>
              <a:tr h="3884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</a:rPr>
                        <a:t>17</a:t>
                      </a:r>
                      <a:endParaRPr lang="en-US" sz="12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</a:rPr>
                        <a:t>203</a:t>
                      </a:r>
                      <a:endParaRPr lang="en-US" sz="12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</a:rPr>
                        <a:t>122</a:t>
                      </a:r>
                      <a:endParaRPr lang="en-US" sz="12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</a:rPr>
                        <a:t>142</a:t>
                      </a:r>
                      <a:endParaRPr lang="en-US" sz="12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</a:rPr>
                        <a:t>162</a:t>
                      </a:r>
                      <a:endParaRPr lang="en-US" sz="12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183</a:t>
                      </a:r>
                      <a:endParaRPr lang="en-US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</a:tr>
              <a:tr h="3884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</a:rPr>
                        <a:t>18</a:t>
                      </a:r>
                      <a:endParaRPr lang="en-US" sz="12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</a:rPr>
                        <a:t>202</a:t>
                      </a:r>
                      <a:endParaRPr lang="en-US" sz="12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bg1"/>
                          </a:solidFill>
                          <a:effectLst/>
                        </a:rPr>
                        <a:t>121</a:t>
                      </a:r>
                      <a:endParaRPr lang="en-US" sz="1200" b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</a:rPr>
                        <a:t>141</a:t>
                      </a:r>
                      <a:endParaRPr lang="en-US" sz="12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</a:rPr>
                        <a:t>162</a:t>
                      </a:r>
                      <a:endParaRPr lang="en-US" sz="12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182</a:t>
                      </a:r>
                      <a:endParaRPr lang="en-US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47700" y="5715000"/>
            <a:ext cx="784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Maximum heart rate (MHR) is calculated by subtracting one’s age from 220.  To calculate target heart rate zone (THRZ,) find the lower and higher percentages of the MHR. </a:t>
            </a:r>
          </a:p>
        </p:txBody>
      </p:sp>
    </p:spTree>
    <p:extLst>
      <p:ext uri="{BB962C8B-B14F-4D97-AF65-F5344CB8AC3E}">
        <p14:creationId xmlns:p14="http://schemas.microsoft.com/office/powerpoint/2010/main" val="2709413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Measuring intensity during exercise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3846" y="1295400"/>
            <a:ext cx="3596640" cy="3429000"/>
          </a:xfrm>
        </p:spPr>
        <p:txBody>
          <a:bodyPr>
            <a:noAutofit/>
          </a:bodyPr>
          <a:lstStyle/>
          <a:p>
            <a:pPr algn="ctr"/>
            <a:endParaRPr lang="en-US" sz="2400" u="sng" dirty="0"/>
          </a:p>
          <a:p>
            <a:r>
              <a:rPr lang="en-US" sz="2400" dirty="0" smtClean="0"/>
              <a:t>0 	 Nothing at all</a:t>
            </a:r>
          </a:p>
          <a:p>
            <a:r>
              <a:rPr lang="en-US" sz="2400" dirty="0" smtClean="0"/>
              <a:t>1 	 Very weak</a:t>
            </a:r>
          </a:p>
          <a:p>
            <a:r>
              <a:rPr lang="en-US" sz="2400" dirty="0" smtClean="0"/>
              <a:t>2	 Weak</a:t>
            </a:r>
          </a:p>
          <a:p>
            <a:r>
              <a:rPr lang="en-US" sz="2400" dirty="0" smtClean="0"/>
              <a:t>3	 Moderate</a:t>
            </a:r>
          </a:p>
          <a:p>
            <a:r>
              <a:rPr lang="en-US" sz="2400" dirty="0" smtClean="0"/>
              <a:t>4	 Somewhat strong</a:t>
            </a:r>
          </a:p>
          <a:p>
            <a:r>
              <a:rPr lang="en-US" sz="2400" dirty="0" smtClean="0"/>
              <a:t>5	 Strong</a:t>
            </a: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4691743" y="1524000"/>
            <a:ext cx="3596640" cy="3124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u="sng" dirty="0" smtClean="0"/>
          </a:p>
          <a:p>
            <a:r>
              <a:rPr lang="en-US" sz="2400" dirty="0" smtClean="0"/>
              <a:t>6</a:t>
            </a:r>
          </a:p>
          <a:p>
            <a:r>
              <a:rPr lang="en-US" sz="2400" dirty="0" smtClean="0"/>
              <a:t>7	 Very strong</a:t>
            </a:r>
          </a:p>
          <a:p>
            <a:r>
              <a:rPr lang="en-US" sz="2400" dirty="0" smtClean="0"/>
              <a:t>8</a:t>
            </a:r>
          </a:p>
          <a:p>
            <a:r>
              <a:rPr lang="en-US" sz="2400" dirty="0" smtClean="0"/>
              <a:t>9</a:t>
            </a:r>
          </a:p>
          <a:p>
            <a:r>
              <a:rPr lang="en-US" sz="2400" dirty="0" smtClean="0"/>
              <a:t>10 Maximal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906959"/>
            <a:ext cx="6781800" cy="76944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u="sng" dirty="0" smtClean="0"/>
              <a:t>Modified Borg Scale - RPE</a:t>
            </a:r>
            <a:endParaRPr lang="en-US" sz="4400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4648200"/>
            <a:ext cx="8305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 less scientific way to gauge exercise </a:t>
            </a:r>
            <a:r>
              <a:rPr lang="en-US" dirty="0" smtClean="0"/>
              <a:t>intensity; a </a:t>
            </a:r>
            <a:r>
              <a:rPr lang="en-US" dirty="0"/>
              <a:t>subjective measure of how hard you are exercising. 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cardio-respiratory training effect is best achieved at intensity levels that are “</a:t>
            </a:r>
            <a:r>
              <a:rPr lang="en-US" b="1" dirty="0"/>
              <a:t>somewhat strong</a:t>
            </a:r>
            <a:r>
              <a:rPr lang="en-US" dirty="0"/>
              <a:t>” to “</a:t>
            </a:r>
            <a:r>
              <a:rPr lang="en-US" b="1" dirty="0"/>
              <a:t>strong</a:t>
            </a:r>
            <a:r>
              <a:rPr lang="en-US" dirty="0"/>
              <a:t>,” which corresponds to a rating of 4 to 5 on the scale. 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Also </a:t>
            </a:r>
            <a:r>
              <a:rPr lang="en-US" dirty="0"/>
              <a:t>the rating of 4-6 should have you working within your target heart rate zone, and if near 10, at your maximum heart rate</a:t>
            </a:r>
          </a:p>
        </p:txBody>
      </p:sp>
    </p:spTree>
    <p:extLst>
      <p:ext uri="{BB962C8B-B14F-4D97-AF65-F5344CB8AC3E}">
        <p14:creationId xmlns:p14="http://schemas.microsoft.com/office/powerpoint/2010/main" val="778399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NA COLOR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E9AA2B"/>
      </a:accent2>
      <a:accent3>
        <a:srgbClr val="EFD225"/>
      </a:accent3>
      <a:accent4>
        <a:srgbClr val="FFFF66"/>
      </a:accent4>
      <a:accent5>
        <a:srgbClr val="C2AD8D"/>
      </a:accent5>
      <a:accent6>
        <a:srgbClr val="C84D1C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992</TotalTime>
  <Words>1362</Words>
  <Application>Microsoft Office PowerPoint</Application>
  <PresentationFormat>On-screen Show (4:3)</PresentationFormat>
  <Paragraphs>279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Angles</vt:lpstr>
      <vt:lpstr> NASH  PHYSICAL  EDUCATION</vt:lpstr>
      <vt:lpstr>LEARNING OBJECTIVES</vt:lpstr>
      <vt:lpstr>COMPONENTS OF FITNESS</vt:lpstr>
      <vt:lpstr>the F.I.T.T. principle is a basic philosophy of what is necessary to gain a training effect from an exercise program. </vt:lpstr>
      <vt:lpstr>AEROBIC CAPACITY</vt:lpstr>
      <vt:lpstr>AEROBIC CAPACITY AND THE FITT PRINCIPLE</vt:lpstr>
      <vt:lpstr>PowerPoint Presentation</vt:lpstr>
      <vt:lpstr>Measuring intensity during exercise</vt:lpstr>
      <vt:lpstr>Measuring intensity during exercise</vt:lpstr>
      <vt:lpstr>How can aerobic capacity be improved?</vt:lpstr>
      <vt:lpstr>PowerPoint Presentation</vt:lpstr>
      <vt:lpstr>Body composition AND THE FITT PRINCIPLE</vt:lpstr>
      <vt:lpstr>MUSCULAR STRENGTH &amp; ENDURANCE</vt:lpstr>
      <vt:lpstr>Muscular fitness AND THE FITT PRINCIPLE</vt:lpstr>
      <vt:lpstr>FLEXIBILITY</vt:lpstr>
      <vt:lpstr>Flexibility AND THE FITT PRINCIPLE</vt:lpstr>
      <vt:lpstr>Principles of training  </vt:lpstr>
      <vt:lpstr>s.m.a.r.t. goals</vt:lpstr>
      <vt:lpstr>Reasons why EDUCATING YOUTH TO PARTICIPATE IN REGULAR/DAILY PHYSICAL ACTIVITY:</vt:lpstr>
      <vt:lpstr>Individuals in your age group should participate in the following types of physical activity daily:</vt:lpstr>
      <vt:lpstr>What is the primary purpose of fitness testing in physical education class?</vt:lpstr>
      <vt:lpstr>ADDITIONAL Fitness-gram information</vt:lpstr>
    </vt:vector>
  </TitlesOfParts>
  <Company>North Allegheny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NASH  PHYSICAL  EDUCATION</dc:title>
  <dc:creator>Winters, Heather</dc:creator>
  <cp:lastModifiedBy>Winters, Heather</cp:lastModifiedBy>
  <cp:revision>74</cp:revision>
  <dcterms:created xsi:type="dcterms:W3CDTF">2015-09-03T15:41:12Z</dcterms:created>
  <dcterms:modified xsi:type="dcterms:W3CDTF">2015-09-10T19:19:48Z</dcterms:modified>
</cp:coreProperties>
</file>